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6"/>
  </p:notesMasterIdLst>
  <p:sldIdLst>
    <p:sldId id="256" r:id="rId5"/>
  </p:sldIdLst>
  <p:sldSz cx="40233600" cy="31089600"/>
  <p:notesSz cx="6858000" cy="9144000"/>
  <p:defaultTextStyle>
    <a:defPPr>
      <a:defRPr lang="en-US"/>
    </a:defPPr>
    <a:lvl1pPr marL="0" algn="l" defTabSz="3423514" rtl="0" eaLnBrk="1" latinLnBrk="0" hangingPunct="1">
      <a:defRPr sz="6739" kern="1200">
        <a:solidFill>
          <a:schemeClr val="tx1"/>
        </a:solidFill>
        <a:latin typeface="+mn-lt"/>
        <a:ea typeface="+mn-ea"/>
        <a:cs typeface="+mn-cs"/>
      </a:defRPr>
    </a:lvl1pPr>
    <a:lvl2pPr marL="1711757" algn="l" defTabSz="3423514" rtl="0" eaLnBrk="1" latinLnBrk="0" hangingPunct="1">
      <a:defRPr sz="6739" kern="1200">
        <a:solidFill>
          <a:schemeClr val="tx1"/>
        </a:solidFill>
        <a:latin typeface="+mn-lt"/>
        <a:ea typeface="+mn-ea"/>
        <a:cs typeface="+mn-cs"/>
      </a:defRPr>
    </a:lvl2pPr>
    <a:lvl3pPr marL="3423514" algn="l" defTabSz="3423514" rtl="0" eaLnBrk="1" latinLnBrk="0" hangingPunct="1">
      <a:defRPr sz="6739" kern="1200">
        <a:solidFill>
          <a:schemeClr val="tx1"/>
        </a:solidFill>
        <a:latin typeface="+mn-lt"/>
        <a:ea typeface="+mn-ea"/>
        <a:cs typeface="+mn-cs"/>
      </a:defRPr>
    </a:lvl3pPr>
    <a:lvl4pPr marL="5135270" algn="l" defTabSz="3423514" rtl="0" eaLnBrk="1" latinLnBrk="0" hangingPunct="1">
      <a:defRPr sz="6739" kern="1200">
        <a:solidFill>
          <a:schemeClr val="tx1"/>
        </a:solidFill>
        <a:latin typeface="+mn-lt"/>
        <a:ea typeface="+mn-ea"/>
        <a:cs typeface="+mn-cs"/>
      </a:defRPr>
    </a:lvl4pPr>
    <a:lvl5pPr marL="6847027" algn="l" defTabSz="3423514" rtl="0" eaLnBrk="1" latinLnBrk="0" hangingPunct="1">
      <a:defRPr sz="6739" kern="1200">
        <a:solidFill>
          <a:schemeClr val="tx1"/>
        </a:solidFill>
        <a:latin typeface="+mn-lt"/>
        <a:ea typeface="+mn-ea"/>
        <a:cs typeface="+mn-cs"/>
      </a:defRPr>
    </a:lvl5pPr>
    <a:lvl6pPr marL="8558784" algn="l" defTabSz="3423514" rtl="0" eaLnBrk="1" latinLnBrk="0" hangingPunct="1">
      <a:defRPr sz="6739" kern="1200">
        <a:solidFill>
          <a:schemeClr val="tx1"/>
        </a:solidFill>
        <a:latin typeface="+mn-lt"/>
        <a:ea typeface="+mn-ea"/>
        <a:cs typeface="+mn-cs"/>
      </a:defRPr>
    </a:lvl6pPr>
    <a:lvl7pPr marL="10270541" algn="l" defTabSz="3423514" rtl="0" eaLnBrk="1" latinLnBrk="0" hangingPunct="1">
      <a:defRPr sz="6739" kern="1200">
        <a:solidFill>
          <a:schemeClr val="tx1"/>
        </a:solidFill>
        <a:latin typeface="+mn-lt"/>
        <a:ea typeface="+mn-ea"/>
        <a:cs typeface="+mn-cs"/>
      </a:defRPr>
    </a:lvl7pPr>
    <a:lvl8pPr marL="11982298" algn="l" defTabSz="3423514" rtl="0" eaLnBrk="1" latinLnBrk="0" hangingPunct="1">
      <a:defRPr sz="6739" kern="1200">
        <a:solidFill>
          <a:schemeClr val="tx1"/>
        </a:solidFill>
        <a:latin typeface="+mn-lt"/>
        <a:ea typeface="+mn-ea"/>
        <a:cs typeface="+mn-cs"/>
      </a:defRPr>
    </a:lvl8pPr>
    <a:lvl9pPr marL="13694054" algn="l" defTabSz="3423514" rtl="0" eaLnBrk="1" latinLnBrk="0" hangingPunct="1">
      <a:defRPr sz="6739"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CE20"/>
    <a:srgbClr val="083566"/>
    <a:srgbClr val="00A3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49"/>
    <p:restoredTop sz="94715"/>
  </p:normalViewPr>
  <p:slideViewPr>
    <p:cSldViewPr snapToGrid="0">
      <p:cViewPr varScale="1">
        <p:scale>
          <a:sx n="26" d="100"/>
          <a:sy n="26" d="100"/>
        </p:scale>
        <p:origin x="1664" y="3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F77B1-3E5C-4CB5-BD8B-4C27972EFC3D}" type="datetimeFigureOut">
              <a:rPr lang="en-US" smtClean="0"/>
              <a:t>10/22/20</a:t>
            </a:fld>
            <a:endParaRPr lang="en-US"/>
          </a:p>
        </p:txBody>
      </p:sp>
      <p:sp>
        <p:nvSpPr>
          <p:cNvPr id="4" name="Slide Image Placeholder 3"/>
          <p:cNvSpPr>
            <a:spLocks noGrp="1" noRot="1" noChangeAspect="1"/>
          </p:cNvSpPr>
          <p:nvPr>
            <p:ph type="sldImg" idx="2"/>
          </p:nvPr>
        </p:nvSpPr>
        <p:spPr>
          <a:xfrm>
            <a:off x="1431925" y="1143000"/>
            <a:ext cx="39941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8CF55C-36FB-4463-B64F-45DDA3798691}" type="slidenum">
              <a:rPr lang="en-US" smtClean="0"/>
              <a:t>‹#›</a:t>
            </a:fld>
            <a:endParaRPr lang="en-US"/>
          </a:p>
        </p:txBody>
      </p:sp>
    </p:spTree>
    <p:extLst>
      <p:ext uri="{BB962C8B-B14F-4D97-AF65-F5344CB8AC3E}">
        <p14:creationId xmlns:p14="http://schemas.microsoft.com/office/powerpoint/2010/main" val="38832000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a:solidFill>
                  <a:schemeClr val="tx1"/>
                </a:solidFill>
                <a:effectLst/>
                <a:latin typeface="+mn-lt"/>
                <a:ea typeface="+mn-ea"/>
                <a:cs typeface="+mn-cs"/>
              </a:rPr>
              <a:t>Good content categories added (do not use the default content titles on the provided templates). At least one section will have an infographic (graph, chart, analysis results). Mandatory categories include: Abstract, Requirements, Results, Acknowledgements, and References. Other categories could include: Analysis, Data, Testing, Design Process, Iterations, Conclusions, Methods.</a:t>
            </a:r>
          </a:p>
          <a:p>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Some content included or at least blocked out to make it clear what will be presented in each section. Title, rough draft of abstract, and team members all added to poster.</a:t>
            </a:r>
          </a:p>
          <a:p>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Categories organized for ease of flow from left to right, top to bottom</a:t>
            </a:r>
          </a:p>
          <a:p>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Poster sections and text look aligned with each other in each column, formatted professionally, text looks like a good size for posters</a:t>
            </a:r>
            <a:endParaRPr lang="en-US"/>
          </a:p>
        </p:txBody>
      </p:sp>
      <p:sp>
        <p:nvSpPr>
          <p:cNvPr id="4" name="Slide Number Placeholder 3"/>
          <p:cNvSpPr>
            <a:spLocks noGrp="1"/>
          </p:cNvSpPr>
          <p:nvPr>
            <p:ph type="sldNum" sz="quarter" idx="5"/>
          </p:nvPr>
        </p:nvSpPr>
        <p:spPr/>
        <p:txBody>
          <a:bodyPr/>
          <a:lstStyle/>
          <a:p>
            <a:fld id="{848CF55C-36FB-4463-B64F-45DDA3798691}" type="slidenum">
              <a:rPr lang="en-US" smtClean="0"/>
              <a:t>1</a:t>
            </a:fld>
            <a:endParaRPr lang="en-US"/>
          </a:p>
        </p:txBody>
      </p:sp>
    </p:spTree>
    <p:extLst>
      <p:ext uri="{BB962C8B-B14F-4D97-AF65-F5344CB8AC3E}">
        <p14:creationId xmlns:p14="http://schemas.microsoft.com/office/powerpoint/2010/main" val="2789097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088045"/>
            <a:ext cx="34198560" cy="10823787"/>
          </a:xfrm>
        </p:spPr>
        <p:txBody>
          <a:bodyPr anchor="b"/>
          <a:lstStyle>
            <a:lvl1pPr algn="ctr">
              <a:defRPr sz="26400"/>
            </a:lvl1pPr>
          </a:lstStyle>
          <a:p>
            <a:r>
              <a:rPr lang="en-US"/>
              <a:t>Click to edit Master title style</a:t>
            </a:r>
          </a:p>
        </p:txBody>
      </p:sp>
      <p:sp>
        <p:nvSpPr>
          <p:cNvPr id="3" name="Subtitle 2"/>
          <p:cNvSpPr>
            <a:spLocks noGrp="1"/>
          </p:cNvSpPr>
          <p:nvPr>
            <p:ph type="subTitle" idx="1"/>
          </p:nvPr>
        </p:nvSpPr>
        <p:spPr>
          <a:xfrm>
            <a:off x="5029200" y="16329239"/>
            <a:ext cx="30175200" cy="7506121"/>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p>
        </p:txBody>
      </p:sp>
      <p:sp>
        <p:nvSpPr>
          <p:cNvPr id="4" name="Date Placeholder 3"/>
          <p:cNvSpPr>
            <a:spLocks noGrp="1"/>
          </p:cNvSpPr>
          <p:nvPr>
            <p:ph type="dt" sz="half" idx="10"/>
          </p:nvPr>
        </p:nvSpPr>
        <p:spPr/>
        <p:txBody>
          <a:bodyPr/>
          <a:lstStyle/>
          <a:p>
            <a:fld id="{37E677B0-419F-3346-AEA6-E537A8118DFA}" type="datetimeFigureOut">
              <a:rPr lang="en-US" smtClean="0"/>
              <a:t>10/22/20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2694657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E677B0-419F-3346-AEA6-E537A8118DFA}" type="datetimeFigureOut">
              <a:rPr lang="en-US" smtClean="0"/>
              <a:t>10/22/20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1040891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7750819"/>
            <a:ext cx="34701480" cy="12932408"/>
          </a:xfrm>
        </p:spPr>
        <p:txBody>
          <a:bodyPr anchor="b"/>
          <a:lstStyle>
            <a:lvl1pPr>
              <a:defRPr sz="26400"/>
            </a:lvl1pPr>
          </a:lstStyle>
          <a:p>
            <a:r>
              <a:rPr lang="en-US"/>
              <a:t>Click to edit Master title style</a:t>
            </a:r>
          </a:p>
        </p:txBody>
      </p:sp>
      <p:sp>
        <p:nvSpPr>
          <p:cNvPr id="3" name="Text Placeholder 2"/>
          <p:cNvSpPr>
            <a:spLocks noGrp="1"/>
          </p:cNvSpPr>
          <p:nvPr>
            <p:ph type="body" idx="1"/>
          </p:nvPr>
        </p:nvSpPr>
        <p:spPr>
          <a:xfrm>
            <a:off x="2745107" y="20805572"/>
            <a:ext cx="34701480" cy="680084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7E677B0-419F-3346-AEA6-E537A8118DFA}" type="datetimeFigureOut">
              <a:rPr lang="en-US" smtClean="0"/>
              <a:t>10/22/20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1314636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766060" y="8276166"/>
            <a:ext cx="17099280" cy="197260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368260" y="8276166"/>
            <a:ext cx="17099280" cy="197260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7E677B0-419F-3346-AEA6-E537A8118DFA}" type="datetimeFigureOut">
              <a:rPr lang="en-US" smtClean="0"/>
              <a:t>10/22/20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2515731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655240"/>
            <a:ext cx="34701480" cy="6009219"/>
          </a:xfrm>
        </p:spPr>
        <p:txBody>
          <a:bodyPr/>
          <a:lstStyle/>
          <a:p>
            <a:r>
              <a:rPr lang="en-US"/>
              <a:t>Click to edit Master title style</a:t>
            </a:r>
          </a:p>
        </p:txBody>
      </p:sp>
      <p:sp>
        <p:nvSpPr>
          <p:cNvPr id="3" name="Text Placeholder 2"/>
          <p:cNvSpPr>
            <a:spLocks noGrp="1"/>
          </p:cNvSpPr>
          <p:nvPr>
            <p:ph type="body" idx="1"/>
          </p:nvPr>
        </p:nvSpPr>
        <p:spPr>
          <a:xfrm>
            <a:off x="2771305" y="7621272"/>
            <a:ext cx="17020696" cy="373506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1356340"/>
            <a:ext cx="17020696" cy="167034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368262" y="7621272"/>
            <a:ext cx="17104520" cy="373506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1356340"/>
            <a:ext cx="17104520" cy="167034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7E677B0-419F-3346-AEA6-E537A8118DFA}" type="datetimeFigureOut">
              <a:rPr lang="en-US" smtClean="0"/>
              <a:t>10/22/20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2616926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7E677B0-419F-3346-AEA6-E537A8118DFA}" type="datetimeFigureOut">
              <a:rPr lang="en-US" smtClean="0"/>
              <a:t>10/22/20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1729226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E677B0-419F-3346-AEA6-E537A8118DFA}" type="datetimeFigureOut">
              <a:rPr lang="en-US" smtClean="0"/>
              <a:t>10/22/20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1916067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072640"/>
            <a:ext cx="12976383" cy="7254240"/>
          </a:xfrm>
        </p:spPr>
        <p:txBody>
          <a:bodyPr anchor="b"/>
          <a:lstStyle>
            <a:lvl1pPr>
              <a:defRPr sz="14080"/>
            </a:lvl1pPr>
          </a:lstStyle>
          <a:p>
            <a:r>
              <a:rPr lang="en-US"/>
              <a:t>Click to edit Master title style</a:t>
            </a:r>
          </a:p>
        </p:txBody>
      </p:sp>
      <p:sp>
        <p:nvSpPr>
          <p:cNvPr id="3" name="Content Placeholder 2"/>
          <p:cNvSpPr>
            <a:spLocks noGrp="1"/>
          </p:cNvSpPr>
          <p:nvPr>
            <p:ph idx="1"/>
          </p:nvPr>
        </p:nvSpPr>
        <p:spPr>
          <a:xfrm>
            <a:off x="17104520" y="4476333"/>
            <a:ext cx="20368260" cy="22093767"/>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771301" y="9326880"/>
            <a:ext cx="12976383" cy="17279199"/>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37E677B0-419F-3346-AEA6-E537A8118DFA}" type="datetimeFigureOut">
              <a:rPr lang="en-US" smtClean="0"/>
              <a:t>10/22/20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1008776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072640"/>
            <a:ext cx="12976383" cy="7254240"/>
          </a:xfrm>
        </p:spPr>
        <p:txBody>
          <a:bodyPr anchor="b"/>
          <a:lstStyle>
            <a:lvl1pPr>
              <a:defRPr sz="14080"/>
            </a:lvl1pPr>
          </a:lstStyle>
          <a:p>
            <a:r>
              <a:rPr lang="en-US"/>
              <a:t>Click to edit Master title style</a:t>
            </a:r>
          </a:p>
        </p:txBody>
      </p:sp>
      <p:sp>
        <p:nvSpPr>
          <p:cNvPr id="3" name="Picture Placeholder 2"/>
          <p:cNvSpPr>
            <a:spLocks noGrp="1" noChangeAspect="1"/>
          </p:cNvSpPr>
          <p:nvPr>
            <p:ph type="pic" idx="1"/>
          </p:nvPr>
        </p:nvSpPr>
        <p:spPr>
          <a:xfrm>
            <a:off x="17104520" y="4476333"/>
            <a:ext cx="20368260" cy="22093767"/>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p>
        </p:txBody>
      </p:sp>
      <p:sp>
        <p:nvSpPr>
          <p:cNvPr id="4" name="Text Placeholder 3"/>
          <p:cNvSpPr>
            <a:spLocks noGrp="1"/>
          </p:cNvSpPr>
          <p:nvPr>
            <p:ph type="body" sz="half" idx="2"/>
          </p:nvPr>
        </p:nvSpPr>
        <p:spPr>
          <a:xfrm>
            <a:off x="2771301" y="9326880"/>
            <a:ext cx="12976383" cy="17279199"/>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37E677B0-419F-3346-AEA6-E537A8118DFA}" type="datetimeFigureOut">
              <a:rPr lang="en-US" smtClean="0"/>
              <a:t>10/22/20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2887765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E677B0-419F-3346-AEA6-E537A8118DFA}" type="datetimeFigureOut">
              <a:rPr lang="en-US" smtClean="0"/>
              <a:t>10/22/20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4070510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655233"/>
            <a:ext cx="8675370" cy="2634699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766062" y="1655233"/>
            <a:ext cx="25523190" cy="263469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E677B0-419F-3346-AEA6-E537A8118DFA}" type="datetimeFigureOut">
              <a:rPr lang="en-US" smtClean="0"/>
              <a:t>10/22/20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424A69-0C1F-A24F-A5DA-82687E67AB2C}" type="slidenum">
              <a:rPr lang="en-US" smtClean="0"/>
              <a:t>‹#›</a:t>
            </a:fld>
            <a:endParaRPr lang="en-US"/>
          </a:p>
        </p:txBody>
      </p:sp>
    </p:spTree>
    <p:extLst>
      <p:ext uri="{BB962C8B-B14F-4D97-AF65-F5344CB8AC3E}">
        <p14:creationId xmlns:p14="http://schemas.microsoft.com/office/powerpoint/2010/main" val="870293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655240"/>
            <a:ext cx="34701480" cy="600921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766060" y="8276166"/>
            <a:ext cx="34701480" cy="197260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766060" y="28815460"/>
            <a:ext cx="9052560" cy="1655233"/>
          </a:xfrm>
          <a:prstGeom prst="rect">
            <a:avLst/>
          </a:prstGeom>
        </p:spPr>
        <p:txBody>
          <a:bodyPr vert="horz" lIns="91440" tIns="45720" rIns="91440" bIns="45720" rtlCol="0" anchor="ctr"/>
          <a:lstStyle>
            <a:lvl1pPr algn="l">
              <a:defRPr sz="5280">
                <a:solidFill>
                  <a:schemeClr val="tx1">
                    <a:tint val="75000"/>
                  </a:schemeClr>
                </a:solidFill>
              </a:defRPr>
            </a:lvl1pPr>
          </a:lstStyle>
          <a:p>
            <a:fld id="{37E677B0-419F-3346-AEA6-E537A8118DFA}" type="datetimeFigureOut">
              <a:rPr lang="en-US" smtClean="0"/>
              <a:t>10/22/20</a:t>
            </a:fld>
            <a:endParaRPr lang="en-US"/>
          </a:p>
        </p:txBody>
      </p:sp>
      <p:sp>
        <p:nvSpPr>
          <p:cNvPr id="5" name="Footer Placeholder 4"/>
          <p:cNvSpPr>
            <a:spLocks noGrp="1"/>
          </p:cNvSpPr>
          <p:nvPr>
            <p:ph type="ftr" sz="quarter" idx="3"/>
          </p:nvPr>
        </p:nvSpPr>
        <p:spPr>
          <a:xfrm>
            <a:off x="13327380" y="28815460"/>
            <a:ext cx="13578840" cy="1655233"/>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28815460"/>
            <a:ext cx="9052560" cy="1655233"/>
          </a:xfrm>
          <a:prstGeom prst="rect">
            <a:avLst/>
          </a:prstGeom>
        </p:spPr>
        <p:txBody>
          <a:bodyPr vert="horz" lIns="91440" tIns="45720" rIns="91440" bIns="45720" rtlCol="0" anchor="ctr"/>
          <a:lstStyle>
            <a:lvl1pPr algn="r">
              <a:defRPr sz="5280">
                <a:solidFill>
                  <a:schemeClr val="tx1">
                    <a:tint val="75000"/>
                  </a:schemeClr>
                </a:solidFill>
              </a:defRPr>
            </a:lvl1pPr>
          </a:lstStyle>
          <a:p>
            <a:fld id="{5E424A69-0C1F-A24F-A5DA-82687E67AB2C}" type="slidenum">
              <a:rPr lang="en-US" smtClean="0"/>
              <a:t>‹#›</a:t>
            </a:fld>
            <a:endParaRPr lang="en-US"/>
          </a:p>
        </p:txBody>
      </p:sp>
    </p:spTree>
    <p:extLst>
      <p:ext uri="{BB962C8B-B14F-4D97-AF65-F5344CB8AC3E}">
        <p14:creationId xmlns:p14="http://schemas.microsoft.com/office/powerpoint/2010/main" val="33635074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https://www.pv-tech.org/images/made/assets/images/editorial/Nextracker_gemini_dual_biafcial_750_510_80_s.jpg" TargetMode="External"/><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BF9636B-809F-2140-9ABB-FED362148E3A}"/>
              </a:ext>
            </a:extLst>
          </p:cNvPr>
          <p:cNvSpPr/>
          <p:nvPr/>
        </p:nvSpPr>
        <p:spPr>
          <a:xfrm>
            <a:off x="0" y="0"/>
            <a:ext cx="40233600" cy="6181344"/>
          </a:xfrm>
          <a:prstGeom prst="rect">
            <a:avLst/>
          </a:prstGeom>
          <a:solidFill>
            <a:srgbClr val="0835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642CF64-2D16-F449-A9DC-5613AC8D92E6}"/>
              </a:ext>
            </a:extLst>
          </p:cNvPr>
          <p:cNvSpPr txBox="1"/>
          <p:nvPr/>
        </p:nvSpPr>
        <p:spPr>
          <a:xfrm>
            <a:off x="6434035" y="390090"/>
            <a:ext cx="33432496" cy="2400657"/>
          </a:xfrm>
          <a:prstGeom prst="rect">
            <a:avLst/>
          </a:prstGeom>
          <a:noFill/>
        </p:spPr>
        <p:txBody>
          <a:bodyPr wrap="square" rtlCol="0">
            <a:spAutoFit/>
          </a:bodyPr>
          <a:lstStyle/>
          <a:p>
            <a:r>
              <a:rPr lang="en-US" sz="15000" b="1">
                <a:solidFill>
                  <a:schemeClr val="bg1"/>
                </a:solidFill>
                <a:latin typeface="Arial" panose="020B0604020202020204" pitchFamily="34" charset="0"/>
                <a:ea typeface="Oswald"/>
                <a:cs typeface="Arial" panose="020B0604020202020204" pitchFamily="34" charset="0"/>
                <a:sym typeface="Oswald"/>
              </a:rPr>
              <a:t>Hopi 50 MW Solar PV Power Plant</a:t>
            </a:r>
          </a:p>
        </p:txBody>
      </p:sp>
      <p:sp>
        <p:nvSpPr>
          <p:cNvPr id="33" name="Shape 68">
            <a:extLst>
              <a:ext uri="{FF2B5EF4-FFF2-40B4-BE49-F238E27FC236}">
                <a16:creationId xmlns:a16="http://schemas.microsoft.com/office/drawing/2014/main" id="{77CFE7F5-BDF6-FC43-A324-CCE525A0F54E}"/>
              </a:ext>
            </a:extLst>
          </p:cNvPr>
          <p:cNvSpPr txBox="1"/>
          <p:nvPr/>
        </p:nvSpPr>
        <p:spPr>
          <a:xfrm>
            <a:off x="10557253" y="14502359"/>
            <a:ext cx="14094968" cy="15733800"/>
          </a:xfrm>
          <a:prstGeom prst="rect">
            <a:avLst/>
          </a:prstGeom>
          <a:solidFill>
            <a:schemeClr val="bg1"/>
          </a:solidFill>
          <a:ln>
            <a:noFill/>
          </a:ln>
        </p:spPr>
        <p:txBody>
          <a:bodyPr spcFirstLastPara="1" wrap="square" lIns="83806" tIns="83806" rIns="83806" bIns="83806" anchor="t" anchorCtr="0">
            <a:noAutofit/>
          </a:bodyPr>
          <a:lstStyle/>
          <a:p>
            <a:pPr>
              <a:lnSpc>
                <a:spcPct val="115000"/>
              </a:lnSpc>
            </a:pPr>
            <a:r>
              <a:rPr lang="en-US" sz="2200">
                <a:latin typeface="Arial" panose="020B0604020202020204" pitchFamily="34" charset="0"/>
                <a:ea typeface="Oswald"/>
                <a:cs typeface="Arial" panose="020B0604020202020204" pitchFamily="34" charset="0"/>
                <a:sym typeface="Oswald"/>
              </a:rPr>
              <a:t> </a:t>
            </a:r>
          </a:p>
        </p:txBody>
      </p:sp>
      <p:sp>
        <p:nvSpPr>
          <p:cNvPr id="9" name="TextBox 8">
            <a:extLst>
              <a:ext uri="{FF2B5EF4-FFF2-40B4-BE49-F238E27FC236}">
                <a16:creationId xmlns:a16="http://schemas.microsoft.com/office/drawing/2014/main" id="{199CE728-D159-834E-9FC9-F62FBD3B6DFE}"/>
              </a:ext>
            </a:extLst>
          </p:cNvPr>
          <p:cNvSpPr txBox="1"/>
          <p:nvPr/>
        </p:nvSpPr>
        <p:spPr>
          <a:xfrm>
            <a:off x="6434035" y="3928355"/>
            <a:ext cx="33432496" cy="923330"/>
          </a:xfrm>
          <a:prstGeom prst="rect">
            <a:avLst/>
          </a:prstGeom>
          <a:noFill/>
        </p:spPr>
        <p:txBody>
          <a:bodyPr wrap="square" rtlCol="0">
            <a:spAutoFit/>
          </a:bodyPr>
          <a:lstStyle/>
          <a:p>
            <a:r>
              <a:rPr lang="en-US" sz="5400">
                <a:solidFill>
                  <a:srgbClr val="FBCE20"/>
                </a:solidFill>
                <a:latin typeface="Arial" panose="020B0604020202020204" pitchFamily="34" charset="0"/>
                <a:cs typeface="Arial" panose="020B0604020202020204" pitchFamily="34" charset="0"/>
              </a:rPr>
              <a:t>Hopi Solar Capstone Team, Northern Arizona University, Flagstaff, AZ 86011</a:t>
            </a:r>
            <a:endParaRPr lang="en-US" sz="5400">
              <a:solidFill>
                <a:srgbClr val="FBCE20"/>
              </a:solidFill>
              <a:latin typeface="Oswald"/>
              <a:ea typeface="Oswald"/>
              <a:cs typeface="Oswald"/>
              <a:sym typeface="Oswald"/>
            </a:endParaRPr>
          </a:p>
        </p:txBody>
      </p:sp>
      <p:sp>
        <p:nvSpPr>
          <p:cNvPr id="10" name="TextBox 9">
            <a:extLst>
              <a:ext uri="{FF2B5EF4-FFF2-40B4-BE49-F238E27FC236}">
                <a16:creationId xmlns:a16="http://schemas.microsoft.com/office/drawing/2014/main" id="{C3863D5C-B706-1A48-8A0A-585D2FB84CE3}"/>
              </a:ext>
            </a:extLst>
          </p:cNvPr>
          <p:cNvSpPr txBox="1"/>
          <p:nvPr/>
        </p:nvSpPr>
        <p:spPr>
          <a:xfrm>
            <a:off x="6434035" y="2884720"/>
            <a:ext cx="33432496" cy="923330"/>
          </a:xfrm>
          <a:prstGeom prst="rect">
            <a:avLst/>
          </a:prstGeom>
          <a:noFill/>
        </p:spPr>
        <p:txBody>
          <a:bodyPr wrap="square" rtlCol="0">
            <a:spAutoFit/>
          </a:bodyPr>
          <a:lstStyle/>
          <a:p>
            <a:r>
              <a:rPr lang="en-US" sz="5400">
                <a:solidFill>
                  <a:srgbClr val="FBCE20"/>
                </a:solidFill>
                <a:latin typeface="Arial" panose="020B0604020202020204" pitchFamily="34" charset="0"/>
                <a:ea typeface="Droid Serif"/>
                <a:cs typeface="Arial" panose="020B0604020202020204" pitchFamily="34" charset="0"/>
                <a:sym typeface="Droid Serif"/>
              </a:rPr>
              <a:t>Mohammed </a:t>
            </a:r>
            <a:r>
              <a:rPr lang="en-US" sz="5400" err="1">
                <a:solidFill>
                  <a:srgbClr val="FBCE20"/>
                </a:solidFill>
                <a:latin typeface="Arial" panose="020B0604020202020204" pitchFamily="34" charset="0"/>
                <a:ea typeface="Droid Serif"/>
                <a:cs typeface="Arial" panose="020B0604020202020204" pitchFamily="34" charset="0"/>
                <a:sym typeface="Droid Serif"/>
              </a:rPr>
              <a:t>Alajmy</a:t>
            </a:r>
            <a:r>
              <a:rPr lang="en-US" sz="5400">
                <a:solidFill>
                  <a:srgbClr val="FBCE20"/>
                </a:solidFill>
                <a:latin typeface="Arial" panose="020B0604020202020204" pitchFamily="34" charset="0"/>
                <a:ea typeface="Droid Serif"/>
                <a:cs typeface="Arial" panose="020B0604020202020204" pitchFamily="34" charset="0"/>
                <a:sym typeface="Droid Serif"/>
              </a:rPr>
              <a:t>, Marlon Cortez, Jordan Masayesva, </a:t>
            </a:r>
            <a:r>
              <a:rPr lang="en-US" sz="5400" err="1">
                <a:solidFill>
                  <a:srgbClr val="FBCE20"/>
                </a:solidFill>
                <a:latin typeface="Arial" panose="020B0604020202020204" pitchFamily="34" charset="0"/>
                <a:ea typeface="Droid Serif"/>
                <a:cs typeface="Arial" panose="020B0604020202020204" pitchFamily="34" charset="0"/>
                <a:sym typeface="Droid Serif"/>
              </a:rPr>
              <a:t>Kaarina</a:t>
            </a:r>
            <a:r>
              <a:rPr lang="en-US" sz="5400">
                <a:solidFill>
                  <a:srgbClr val="FBCE20"/>
                </a:solidFill>
                <a:latin typeface="Arial" panose="020B0604020202020204" pitchFamily="34" charset="0"/>
                <a:ea typeface="Droid Serif"/>
                <a:cs typeface="Arial" panose="020B0604020202020204" pitchFamily="34" charset="0"/>
                <a:sym typeface="Droid Serif"/>
              </a:rPr>
              <a:t> Nehring</a:t>
            </a:r>
          </a:p>
        </p:txBody>
      </p:sp>
      <p:sp>
        <p:nvSpPr>
          <p:cNvPr id="18" name="Shape 68">
            <a:extLst>
              <a:ext uri="{FF2B5EF4-FFF2-40B4-BE49-F238E27FC236}">
                <a16:creationId xmlns:a16="http://schemas.microsoft.com/office/drawing/2014/main" id="{3463F1F6-E810-8942-8242-8AB925924B63}"/>
              </a:ext>
            </a:extLst>
          </p:cNvPr>
          <p:cNvSpPr txBox="1"/>
          <p:nvPr/>
        </p:nvSpPr>
        <p:spPr>
          <a:xfrm>
            <a:off x="983772" y="7704700"/>
            <a:ext cx="9157122" cy="9516499"/>
          </a:xfrm>
          <a:prstGeom prst="rect">
            <a:avLst/>
          </a:prstGeom>
          <a:solidFill>
            <a:schemeClr val="bg1"/>
          </a:solidFill>
          <a:ln>
            <a:noFill/>
          </a:ln>
        </p:spPr>
        <p:txBody>
          <a:bodyPr spcFirstLastPara="1" wrap="square" lIns="83806" tIns="83806" rIns="83806" bIns="83806" anchor="t" anchorCtr="0">
            <a:noAutofit/>
          </a:bodyPr>
          <a:lstStyle/>
          <a:p>
            <a:pPr>
              <a:lnSpc>
                <a:spcPct val="115000"/>
              </a:lnSpc>
            </a:pPr>
            <a:r>
              <a:rPr lang="en-US" sz="2200">
                <a:latin typeface="Arial" panose="020B0604020202020204" pitchFamily="34" charset="0"/>
                <a:ea typeface="Oswald"/>
                <a:cs typeface="Arial" panose="020B0604020202020204" pitchFamily="34" charset="0"/>
                <a:sym typeface="Oswald"/>
              </a:rPr>
              <a:t>The team is committed to researching and advising the Hopi Tribe towards a solution for their lack of power independence and job availability. Our team made a feasibility study for a hypothetical 50-megawatt solar power plant that will produce Hopi-owned energy and provide a reliable job source. This project involved working with Hopi representatives and the National Renewable Energy Laboratory (NREL) to produce a hypothetical solution for solar power generation on Hopi land. During this project, the team has performed the following tasks: </a:t>
            </a:r>
          </a:p>
          <a:p>
            <a:pPr>
              <a:lnSpc>
                <a:spcPct val="115000"/>
              </a:lnSpc>
            </a:pPr>
            <a:endParaRPr lang="en-US" sz="2200">
              <a:latin typeface="Arial" panose="020B0604020202020204" pitchFamily="34" charset="0"/>
              <a:ea typeface="Oswald"/>
              <a:cs typeface="Arial" panose="020B0604020202020204" pitchFamily="34" charset="0"/>
              <a:sym typeface="Oswald"/>
            </a:endParaRPr>
          </a:p>
          <a:p>
            <a:pPr>
              <a:lnSpc>
                <a:spcPct val="115000"/>
              </a:lnSpc>
            </a:pPr>
            <a:r>
              <a:rPr lang="en-US" sz="2200">
                <a:latin typeface="Arial" panose="020B0604020202020204" pitchFamily="34" charset="0"/>
                <a:ea typeface="Oswald"/>
                <a:cs typeface="Arial" panose="020B0604020202020204" pitchFamily="34" charset="0"/>
                <a:sym typeface="Oswald"/>
              </a:rPr>
              <a:t>1. Solar resource assessment based on a Typical Meteorological Year (TMY). </a:t>
            </a:r>
          </a:p>
          <a:p>
            <a:pPr>
              <a:lnSpc>
                <a:spcPct val="115000"/>
              </a:lnSpc>
            </a:pPr>
            <a:r>
              <a:rPr lang="en-US" sz="2200">
                <a:latin typeface="Arial" panose="020B0604020202020204" pitchFamily="34" charset="0"/>
                <a:ea typeface="Oswald"/>
                <a:cs typeface="Arial" panose="020B0604020202020204" pitchFamily="34" charset="0"/>
                <a:sym typeface="Oswald"/>
              </a:rPr>
              <a:t>2. A site selection process  </a:t>
            </a:r>
          </a:p>
          <a:p>
            <a:pPr>
              <a:lnSpc>
                <a:spcPct val="115000"/>
              </a:lnSpc>
            </a:pPr>
            <a:r>
              <a:rPr lang="en-US" sz="2200">
                <a:latin typeface="Arial" panose="020B0604020202020204" pitchFamily="34" charset="0"/>
                <a:ea typeface="Oswald"/>
                <a:cs typeface="Arial" panose="020B0604020202020204" pitchFamily="34" charset="0"/>
                <a:sym typeface="Oswald"/>
              </a:rPr>
              <a:t>3. Energy conversion system sizing, design, and analysis of the PV Power Plant, including: PV Module Selection, Inverter Selection, Racking/Tracking System Selection, Overall System Design, Grid/transmission considerations, System degradation calculations, and Annual Energy Production (AEP) calculations </a:t>
            </a:r>
          </a:p>
          <a:p>
            <a:pPr>
              <a:lnSpc>
                <a:spcPct val="115000"/>
              </a:lnSpc>
            </a:pPr>
            <a:r>
              <a:rPr lang="en-US" sz="2200">
                <a:latin typeface="Arial" panose="020B0604020202020204" pitchFamily="34" charset="0"/>
                <a:ea typeface="Oswald"/>
                <a:cs typeface="Arial" panose="020B0604020202020204" pitchFamily="34" charset="0"/>
                <a:sym typeface="Oswald"/>
              </a:rPr>
              <a:t>4. Financial modelling including, but not limited to: Life Cycle Cost analysis, Levelized Cost of Energy (LCOE), Other Financial modelling as needed and revenue, incentives, and depreciation calculations, Identification of the entity to hypothetically sell the electricity to , Perform Power Purchase Agreement (PPA) calculations, and Energy policy considerations.</a:t>
            </a:r>
          </a:p>
          <a:p>
            <a:pPr>
              <a:lnSpc>
                <a:spcPct val="115000"/>
              </a:lnSpc>
            </a:pPr>
            <a:r>
              <a:rPr lang="en-US" sz="2200">
                <a:latin typeface="Arial" panose="020B0604020202020204" pitchFamily="34" charset="0"/>
                <a:ea typeface="Oswald"/>
                <a:cs typeface="Arial" panose="020B0604020202020204" pitchFamily="34" charset="0"/>
                <a:sym typeface="Oswald"/>
              </a:rPr>
              <a:t>5. Hopi Tribe’s cultural and political considerations  </a:t>
            </a:r>
            <a:endParaRPr sz="2200">
              <a:latin typeface="Arial" panose="020B0604020202020204" pitchFamily="34" charset="0"/>
              <a:ea typeface="Oswald"/>
              <a:cs typeface="Arial" panose="020B0604020202020204" pitchFamily="34" charset="0"/>
              <a:sym typeface="Oswald"/>
            </a:endParaRPr>
          </a:p>
        </p:txBody>
      </p:sp>
      <p:sp>
        <p:nvSpPr>
          <p:cNvPr id="17" name="Shape 63">
            <a:extLst>
              <a:ext uri="{FF2B5EF4-FFF2-40B4-BE49-F238E27FC236}">
                <a16:creationId xmlns:a16="http://schemas.microsoft.com/office/drawing/2014/main" id="{D4FA2EE0-800B-4C4F-9CE5-566078DE4E21}"/>
              </a:ext>
            </a:extLst>
          </p:cNvPr>
          <p:cNvSpPr txBox="1"/>
          <p:nvPr/>
        </p:nvSpPr>
        <p:spPr>
          <a:xfrm>
            <a:off x="1022664" y="6671023"/>
            <a:ext cx="9033152" cy="928290"/>
          </a:xfrm>
          <a:prstGeom prst="rect">
            <a:avLst/>
          </a:prstGeom>
          <a:noFill/>
          <a:ln>
            <a:noFill/>
          </a:ln>
        </p:spPr>
        <p:txBody>
          <a:bodyPr spcFirstLastPara="1" wrap="square" lIns="83806" tIns="83806" rIns="83806" bIns="83806" anchor="t" anchorCtr="0">
            <a:noAutofit/>
          </a:bodyPr>
          <a:lstStyle/>
          <a:p>
            <a:pPr>
              <a:lnSpc>
                <a:spcPct val="115000"/>
              </a:lnSpc>
              <a:buClr>
                <a:schemeClr val="dk1"/>
              </a:buClr>
              <a:buSzPts val="1100"/>
            </a:pPr>
            <a:r>
              <a:rPr lang="en-US" sz="5000" b="1">
                <a:solidFill>
                  <a:srgbClr val="003366"/>
                </a:solidFill>
                <a:latin typeface="Arial" panose="020B0604020202020204" pitchFamily="34" charset="0"/>
                <a:ea typeface="Oswald"/>
                <a:cs typeface="Arial" panose="020B0604020202020204" pitchFamily="34" charset="0"/>
                <a:sym typeface="Oswald"/>
              </a:rPr>
              <a:t>Abstract</a:t>
            </a:r>
            <a:endParaRPr sz="5000" b="1">
              <a:solidFill>
                <a:srgbClr val="003366"/>
              </a:solidFill>
              <a:latin typeface="Arial" panose="020B0604020202020204" pitchFamily="34" charset="0"/>
              <a:ea typeface="Oswald"/>
              <a:cs typeface="Arial" panose="020B0604020202020204" pitchFamily="34" charset="0"/>
              <a:sym typeface="Oswald"/>
            </a:endParaRPr>
          </a:p>
          <a:p>
            <a:endParaRPr sz="1532">
              <a:solidFill>
                <a:srgbClr val="003366"/>
              </a:solidFill>
              <a:latin typeface="Oswald"/>
              <a:ea typeface="Oswald"/>
              <a:cs typeface="Oswald"/>
              <a:sym typeface="Oswald"/>
            </a:endParaRPr>
          </a:p>
        </p:txBody>
      </p:sp>
      <p:pic>
        <p:nvPicPr>
          <p:cNvPr id="21" name="Picture 20">
            <a:extLst>
              <a:ext uri="{FF2B5EF4-FFF2-40B4-BE49-F238E27FC236}">
                <a16:creationId xmlns:a16="http://schemas.microsoft.com/office/drawing/2014/main" id="{C62D080D-52BD-5A44-BE21-B28F322DB081}"/>
              </a:ext>
            </a:extLst>
          </p:cNvPr>
          <p:cNvPicPr>
            <a:picLocks noChangeAspect="1"/>
          </p:cNvPicPr>
          <p:nvPr/>
        </p:nvPicPr>
        <p:blipFill>
          <a:blip r:embed="rId3"/>
          <a:srcRect/>
          <a:stretch/>
        </p:blipFill>
        <p:spPr>
          <a:xfrm>
            <a:off x="498789" y="525941"/>
            <a:ext cx="4538487" cy="4325744"/>
          </a:xfrm>
          <a:prstGeom prst="rect">
            <a:avLst/>
          </a:prstGeom>
        </p:spPr>
      </p:pic>
      <p:sp>
        <p:nvSpPr>
          <p:cNvPr id="24" name="Shape 63">
            <a:extLst>
              <a:ext uri="{FF2B5EF4-FFF2-40B4-BE49-F238E27FC236}">
                <a16:creationId xmlns:a16="http://schemas.microsoft.com/office/drawing/2014/main" id="{B372B3D2-5966-644C-B559-B2F5592F0C08}"/>
              </a:ext>
            </a:extLst>
          </p:cNvPr>
          <p:cNvSpPr txBox="1"/>
          <p:nvPr/>
        </p:nvSpPr>
        <p:spPr>
          <a:xfrm>
            <a:off x="10615876" y="6605266"/>
            <a:ext cx="9428650" cy="1033678"/>
          </a:xfrm>
          <a:prstGeom prst="rect">
            <a:avLst/>
          </a:prstGeom>
          <a:noFill/>
          <a:ln>
            <a:noFill/>
          </a:ln>
        </p:spPr>
        <p:txBody>
          <a:bodyPr spcFirstLastPara="1" wrap="square" lIns="83806" tIns="83806" rIns="83806" bIns="83806" anchor="t" anchorCtr="0">
            <a:noAutofit/>
          </a:bodyPr>
          <a:lstStyle/>
          <a:p>
            <a:pPr>
              <a:lnSpc>
                <a:spcPct val="115000"/>
              </a:lnSpc>
              <a:buClr>
                <a:schemeClr val="dk1"/>
              </a:buClr>
              <a:buSzPts val="1100"/>
            </a:pPr>
            <a:r>
              <a:rPr lang="en-US" sz="5000" b="1" dirty="0">
                <a:solidFill>
                  <a:srgbClr val="003366"/>
                </a:solidFill>
                <a:latin typeface="Arial" panose="020B0604020202020204" pitchFamily="34" charset="0"/>
                <a:ea typeface="Oswald"/>
                <a:cs typeface="Arial" panose="020B0604020202020204" pitchFamily="34" charset="0"/>
                <a:sym typeface="Oswald"/>
              </a:rPr>
              <a:t>Data</a:t>
            </a:r>
            <a:endParaRPr sz="5000" b="1" dirty="0">
              <a:solidFill>
                <a:srgbClr val="003366"/>
              </a:solidFill>
              <a:latin typeface="Arial" panose="020B0604020202020204" pitchFamily="34" charset="0"/>
              <a:ea typeface="Oswald"/>
              <a:cs typeface="Arial" panose="020B0604020202020204" pitchFamily="34" charset="0"/>
              <a:sym typeface="Oswald"/>
            </a:endParaRPr>
          </a:p>
          <a:p>
            <a:endParaRPr sz="1532" dirty="0">
              <a:solidFill>
                <a:srgbClr val="003366"/>
              </a:solidFill>
              <a:latin typeface="Oswald"/>
              <a:ea typeface="Oswald"/>
              <a:cs typeface="Oswald"/>
              <a:sym typeface="Oswald"/>
            </a:endParaRPr>
          </a:p>
        </p:txBody>
      </p:sp>
      <p:sp>
        <p:nvSpPr>
          <p:cNvPr id="29" name="Shape 63">
            <a:extLst>
              <a:ext uri="{FF2B5EF4-FFF2-40B4-BE49-F238E27FC236}">
                <a16:creationId xmlns:a16="http://schemas.microsoft.com/office/drawing/2014/main" id="{CFEB8CDB-2F46-5847-BD01-970E8AC7FF18}"/>
              </a:ext>
            </a:extLst>
          </p:cNvPr>
          <p:cNvSpPr txBox="1"/>
          <p:nvPr/>
        </p:nvSpPr>
        <p:spPr>
          <a:xfrm>
            <a:off x="10557253" y="13106410"/>
            <a:ext cx="9428650" cy="1033678"/>
          </a:xfrm>
          <a:prstGeom prst="rect">
            <a:avLst/>
          </a:prstGeom>
          <a:noFill/>
          <a:ln>
            <a:noFill/>
          </a:ln>
        </p:spPr>
        <p:txBody>
          <a:bodyPr spcFirstLastPara="1" wrap="square" lIns="83806" tIns="83806" rIns="83806" bIns="83806" anchor="t" anchorCtr="0">
            <a:noAutofit/>
          </a:bodyPr>
          <a:lstStyle/>
          <a:p>
            <a:pPr>
              <a:lnSpc>
                <a:spcPct val="115000"/>
              </a:lnSpc>
              <a:buClr>
                <a:schemeClr val="dk1"/>
              </a:buClr>
              <a:buSzPts val="1100"/>
            </a:pPr>
            <a:r>
              <a:rPr lang="en-US" sz="5000" b="1">
                <a:solidFill>
                  <a:srgbClr val="003366"/>
                </a:solidFill>
                <a:latin typeface="Arial" panose="020B0604020202020204" pitchFamily="34" charset="0"/>
                <a:ea typeface="Oswald"/>
                <a:cs typeface="Arial" panose="020B0604020202020204" pitchFamily="34" charset="0"/>
                <a:sym typeface="Oswald"/>
              </a:rPr>
              <a:t>Results</a:t>
            </a:r>
            <a:endParaRPr sz="5000" b="1">
              <a:solidFill>
                <a:srgbClr val="003366"/>
              </a:solidFill>
              <a:latin typeface="Arial" panose="020B0604020202020204" pitchFamily="34" charset="0"/>
              <a:ea typeface="Oswald"/>
              <a:cs typeface="Arial" panose="020B0604020202020204" pitchFamily="34" charset="0"/>
              <a:sym typeface="Oswald"/>
            </a:endParaRPr>
          </a:p>
          <a:p>
            <a:endParaRPr sz="1532">
              <a:solidFill>
                <a:srgbClr val="003366"/>
              </a:solidFill>
              <a:latin typeface="Oswald"/>
              <a:ea typeface="Oswald"/>
              <a:cs typeface="Oswald"/>
              <a:sym typeface="Oswald"/>
            </a:endParaRPr>
          </a:p>
        </p:txBody>
      </p:sp>
      <p:sp>
        <p:nvSpPr>
          <p:cNvPr id="30" name="Shape 68">
            <a:extLst>
              <a:ext uri="{FF2B5EF4-FFF2-40B4-BE49-F238E27FC236}">
                <a16:creationId xmlns:a16="http://schemas.microsoft.com/office/drawing/2014/main" id="{B5EE25DB-2A8F-704E-9FF7-9771B5D83101}"/>
              </a:ext>
            </a:extLst>
          </p:cNvPr>
          <p:cNvSpPr txBox="1"/>
          <p:nvPr/>
        </p:nvSpPr>
        <p:spPr>
          <a:xfrm>
            <a:off x="19497324" y="7961995"/>
            <a:ext cx="20083800" cy="5872625"/>
          </a:xfrm>
          <a:prstGeom prst="rect">
            <a:avLst/>
          </a:prstGeom>
          <a:noFill/>
          <a:ln>
            <a:noFill/>
          </a:ln>
        </p:spPr>
        <p:txBody>
          <a:bodyPr spcFirstLastPara="1" wrap="square" lIns="83806" tIns="83806" rIns="83806" bIns="83806" anchor="t" anchorCtr="0">
            <a:noAutofit/>
          </a:bodyPr>
          <a:lstStyle/>
          <a:p>
            <a:pPr>
              <a:lnSpc>
                <a:spcPct val="115000"/>
              </a:lnSpc>
            </a:pPr>
            <a:endParaRPr sz="2200">
              <a:latin typeface="Arial" panose="020B0604020202020204" pitchFamily="34" charset="0"/>
              <a:ea typeface="Oswald"/>
              <a:cs typeface="Arial" panose="020B0604020202020204" pitchFamily="34" charset="0"/>
              <a:sym typeface="Oswald"/>
            </a:endParaRPr>
          </a:p>
        </p:txBody>
      </p:sp>
      <p:sp>
        <p:nvSpPr>
          <p:cNvPr id="32" name="Shape 68">
            <a:extLst>
              <a:ext uri="{FF2B5EF4-FFF2-40B4-BE49-F238E27FC236}">
                <a16:creationId xmlns:a16="http://schemas.microsoft.com/office/drawing/2014/main" id="{A6BAED58-4C1F-A14A-A44E-084F6FEC7936}"/>
              </a:ext>
            </a:extLst>
          </p:cNvPr>
          <p:cNvSpPr txBox="1"/>
          <p:nvPr/>
        </p:nvSpPr>
        <p:spPr>
          <a:xfrm>
            <a:off x="21618732" y="7961994"/>
            <a:ext cx="17254347" cy="3669174"/>
          </a:xfrm>
          <a:prstGeom prst="rect">
            <a:avLst/>
          </a:prstGeom>
          <a:noFill/>
          <a:ln>
            <a:noFill/>
          </a:ln>
        </p:spPr>
        <p:txBody>
          <a:bodyPr spcFirstLastPara="1" wrap="square" lIns="83806" tIns="83806" rIns="83806" bIns="83806" anchor="t" anchorCtr="0">
            <a:noAutofit/>
          </a:bodyPr>
          <a:lstStyle/>
          <a:p>
            <a:pPr>
              <a:lnSpc>
                <a:spcPct val="115000"/>
              </a:lnSpc>
            </a:pPr>
            <a:endParaRPr sz="2200">
              <a:latin typeface="Arial" panose="020B0604020202020204" pitchFamily="34" charset="0"/>
              <a:ea typeface="Oswald"/>
              <a:cs typeface="Arial" panose="020B0604020202020204" pitchFamily="34" charset="0"/>
              <a:sym typeface="Oswald"/>
            </a:endParaRPr>
          </a:p>
        </p:txBody>
      </p:sp>
      <p:sp>
        <p:nvSpPr>
          <p:cNvPr id="52" name="Rectangle 51">
            <a:extLst>
              <a:ext uri="{FF2B5EF4-FFF2-40B4-BE49-F238E27FC236}">
                <a16:creationId xmlns:a16="http://schemas.microsoft.com/office/drawing/2014/main" id="{16FDEA0F-E87F-044D-B491-D80AD80FC8EB}"/>
              </a:ext>
            </a:extLst>
          </p:cNvPr>
          <p:cNvSpPr/>
          <p:nvPr/>
        </p:nvSpPr>
        <p:spPr>
          <a:xfrm>
            <a:off x="10615876" y="7712987"/>
            <a:ext cx="14036345" cy="51867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Shape 63">
            <a:extLst>
              <a:ext uri="{FF2B5EF4-FFF2-40B4-BE49-F238E27FC236}">
                <a16:creationId xmlns:a16="http://schemas.microsoft.com/office/drawing/2014/main" id="{98D00785-3B22-8445-BFB6-F2B6486DFEB4}"/>
              </a:ext>
            </a:extLst>
          </p:cNvPr>
          <p:cNvSpPr txBox="1"/>
          <p:nvPr/>
        </p:nvSpPr>
        <p:spPr>
          <a:xfrm>
            <a:off x="25139127" y="6671023"/>
            <a:ext cx="9428650" cy="1033678"/>
          </a:xfrm>
          <a:prstGeom prst="rect">
            <a:avLst/>
          </a:prstGeom>
          <a:noFill/>
          <a:ln>
            <a:noFill/>
          </a:ln>
        </p:spPr>
        <p:txBody>
          <a:bodyPr spcFirstLastPara="1" wrap="square" lIns="83806" tIns="83806" rIns="83806" bIns="83806" anchor="t" anchorCtr="0">
            <a:noAutofit/>
          </a:bodyPr>
          <a:lstStyle/>
          <a:p>
            <a:pPr>
              <a:lnSpc>
                <a:spcPct val="115000"/>
              </a:lnSpc>
              <a:buClr>
                <a:schemeClr val="dk1"/>
              </a:buClr>
              <a:buSzPts val="1100"/>
            </a:pPr>
            <a:r>
              <a:rPr lang="en-US" sz="5000" b="1">
                <a:solidFill>
                  <a:srgbClr val="003366"/>
                </a:solidFill>
                <a:latin typeface="Arial" panose="020B0604020202020204" pitchFamily="34" charset="0"/>
                <a:ea typeface="Oswald"/>
                <a:cs typeface="Arial" panose="020B0604020202020204" pitchFamily="34" charset="0"/>
                <a:sym typeface="Oswald"/>
              </a:rPr>
              <a:t>Conclusion</a:t>
            </a:r>
            <a:endParaRPr sz="5000" b="1">
              <a:solidFill>
                <a:srgbClr val="003366"/>
              </a:solidFill>
              <a:latin typeface="Arial" panose="020B0604020202020204" pitchFamily="34" charset="0"/>
              <a:ea typeface="Oswald"/>
              <a:cs typeface="Arial" panose="020B0604020202020204" pitchFamily="34" charset="0"/>
              <a:sym typeface="Oswald"/>
            </a:endParaRPr>
          </a:p>
          <a:p>
            <a:endParaRPr sz="1532">
              <a:solidFill>
                <a:srgbClr val="003366"/>
              </a:solidFill>
              <a:latin typeface="Oswald"/>
              <a:ea typeface="Oswald"/>
              <a:cs typeface="Oswald"/>
              <a:sym typeface="Oswald"/>
            </a:endParaRPr>
          </a:p>
        </p:txBody>
      </p:sp>
      <p:sp>
        <p:nvSpPr>
          <p:cNvPr id="48" name="Shape 68">
            <a:extLst>
              <a:ext uri="{FF2B5EF4-FFF2-40B4-BE49-F238E27FC236}">
                <a16:creationId xmlns:a16="http://schemas.microsoft.com/office/drawing/2014/main" id="{5AABC876-F20B-F148-8B9C-C3B6EBAEC0D5}"/>
              </a:ext>
            </a:extLst>
          </p:cNvPr>
          <p:cNvSpPr txBox="1"/>
          <p:nvPr/>
        </p:nvSpPr>
        <p:spPr>
          <a:xfrm>
            <a:off x="25139127" y="7704700"/>
            <a:ext cx="14149593" cy="9516499"/>
          </a:xfrm>
          <a:prstGeom prst="rect">
            <a:avLst/>
          </a:prstGeom>
          <a:solidFill>
            <a:schemeClr val="bg1"/>
          </a:solidFill>
          <a:ln>
            <a:noFill/>
          </a:ln>
        </p:spPr>
        <p:txBody>
          <a:bodyPr spcFirstLastPara="1" wrap="square" lIns="83806" tIns="83806" rIns="83806" bIns="83806" anchor="t" anchorCtr="0">
            <a:noAutofit/>
          </a:bodyPr>
          <a:lstStyle/>
          <a:p>
            <a:pPr>
              <a:lnSpc>
                <a:spcPct val="114999"/>
              </a:lnSpc>
            </a:pPr>
            <a:r>
              <a:rPr lang="en-US" sz="2200">
                <a:latin typeface="Arial" panose="020B0604020202020204" pitchFamily="34" charset="0"/>
                <a:ea typeface="+mn-lt"/>
                <a:cs typeface="Arial" panose="020B0604020202020204" pitchFamily="34" charset="0"/>
              </a:rPr>
              <a:t>As the design sits currently, we are satisfied with the results. The power plant has an overall efficiency of 86% with our inverter and module choices. The team has recently been introduced to a company who design, installs and maintains a variety of power generation facilities in the United States. The team plans to get further insight into what truly goes into designing and installing a solar power plant of this size. From this professional advice we may be able to iterate on our current design and include costs and constraints that we have not foreseen. </a:t>
            </a:r>
          </a:p>
        </p:txBody>
      </p:sp>
      <p:sp>
        <p:nvSpPr>
          <p:cNvPr id="53" name="Shape 63">
            <a:extLst>
              <a:ext uri="{FF2B5EF4-FFF2-40B4-BE49-F238E27FC236}">
                <a16:creationId xmlns:a16="http://schemas.microsoft.com/office/drawing/2014/main" id="{80C0D93F-5806-C44F-84E4-48D9ACDD1144}"/>
              </a:ext>
            </a:extLst>
          </p:cNvPr>
          <p:cNvSpPr txBox="1"/>
          <p:nvPr/>
        </p:nvSpPr>
        <p:spPr>
          <a:xfrm>
            <a:off x="25139127" y="17443059"/>
            <a:ext cx="9428650" cy="1033678"/>
          </a:xfrm>
          <a:prstGeom prst="rect">
            <a:avLst/>
          </a:prstGeom>
          <a:noFill/>
          <a:ln>
            <a:noFill/>
          </a:ln>
        </p:spPr>
        <p:txBody>
          <a:bodyPr spcFirstLastPara="1" wrap="square" lIns="83806" tIns="83806" rIns="83806" bIns="83806" anchor="t" anchorCtr="0">
            <a:noAutofit/>
          </a:bodyPr>
          <a:lstStyle/>
          <a:p>
            <a:pPr>
              <a:lnSpc>
                <a:spcPct val="115000"/>
              </a:lnSpc>
              <a:buClr>
                <a:schemeClr val="dk1"/>
              </a:buClr>
              <a:buSzPts val="1100"/>
            </a:pPr>
            <a:r>
              <a:rPr lang="en-US" sz="5000" b="1">
                <a:solidFill>
                  <a:srgbClr val="003366"/>
                </a:solidFill>
                <a:latin typeface="Arial" panose="020B0604020202020204" pitchFamily="34" charset="0"/>
                <a:ea typeface="Oswald"/>
                <a:cs typeface="Arial" panose="020B0604020202020204" pitchFamily="34" charset="0"/>
                <a:sym typeface="Oswald"/>
              </a:rPr>
              <a:t>References</a:t>
            </a:r>
            <a:endParaRPr sz="5000" b="1">
              <a:solidFill>
                <a:srgbClr val="003366"/>
              </a:solidFill>
              <a:latin typeface="Arial" panose="020B0604020202020204" pitchFamily="34" charset="0"/>
              <a:ea typeface="Oswald"/>
              <a:cs typeface="Arial" panose="020B0604020202020204" pitchFamily="34" charset="0"/>
              <a:sym typeface="Oswald"/>
            </a:endParaRPr>
          </a:p>
          <a:p>
            <a:endParaRPr sz="1532">
              <a:solidFill>
                <a:srgbClr val="003366"/>
              </a:solidFill>
              <a:latin typeface="Oswald"/>
              <a:ea typeface="Oswald"/>
              <a:cs typeface="Oswald"/>
              <a:sym typeface="Oswald"/>
            </a:endParaRPr>
          </a:p>
        </p:txBody>
      </p:sp>
      <p:sp>
        <p:nvSpPr>
          <p:cNvPr id="54" name="Shape 68">
            <a:extLst>
              <a:ext uri="{FF2B5EF4-FFF2-40B4-BE49-F238E27FC236}">
                <a16:creationId xmlns:a16="http://schemas.microsoft.com/office/drawing/2014/main" id="{E6B44C92-91DF-934E-896F-776D99682005}"/>
              </a:ext>
            </a:extLst>
          </p:cNvPr>
          <p:cNvSpPr txBox="1"/>
          <p:nvPr/>
        </p:nvSpPr>
        <p:spPr>
          <a:xfrm>
            <a:off x="25068580" y="18744555"/>
            <a:ext cx="14161517" cy="8031183"/>
          </a:xfrm>
          <a:prstGeom prst="rect">
            <a:avLst/>
          </a:prstGeom>
          <a:solidFill>
            <a:schemeClr val="bg1"/>
          </a:solidFill>
          <a:ln>
            <a:noFill/>
          </a:ln>
        </p:spPr>
        <p:txBody>
          <a:bodyPr spcFirstLastPara="1" wrap="square" lIns="83806" tIns="83806" rIns="83806" bIns="83806" anchor="t" anchorCtr="0">
            <a:noAutofit/>
          </a:bodyPr>
          <a:lstStyle/>
          <a:p>
            <a:pPr>
              <a:lnSpc>
                <a:spcPct val="115000"/>
              </a:lnSpc>
            </a:pPr>
            <a:r>
              <a:rPr lang="en-US" sz="2200">
                <a:latin typeface="Arial" panose="020B0604020202020204" pitchFamily="34" charset="0"/>
                <a:ea typeface="Oswald"/>
                <a:cs typeface="Arial" panose="020B0604020202020204" pitchFamily="34" charset="0"/>
                <a:sym typeface="Oswald"/>
              </a:rPr>
              <a:t>[1]"Photovoltaics (PV) Systems", Nfpa.org, 2020. [Online]. Available: https://www.nfpa.org/News-and-Research/Resources/Emergency-Responders/High-risk-hazards/Photovoltaics-Systems. [Accessed: 04- Aug- 2020]. </a:t>
            </a:r>
          </a:p>
          <a:p>
            <a:pPr>
              <a:lnSpc>
                <a:spcPct val="115000"/>
              </a:lnSpc>
            </a:pPr>
            <a:r>
              <a:rPr lang="en-US" sz="2200">
                <a:latin typeface="Arial" panose="020B0604020202020204" pitchFamily="34" charset="0"/>
                <a:ea typeface="Oswald"/>
                <a:cs typeface="Arial" panose="020B0604020202020204" pitchFamily="34" charset="0"/>
                <a:sym typeface="Oswald"/>
              </a:rPr>
              <a:t>[2] Canadian Solar, Canadiansolar.com, 2020. [Online]. Available: https://www.canadiansolar.com/wp-content/uploads/2019/12/Canadian_Solar-Datasheet-HiKu_CS3L-P_EN.pdf. [Accessed: 19- Jul- 2020]. </a:t>
            </a:r>
          </a:p>
          <a:p>
            <a:pPr>
              <a:lnSpc>
                <a:spcPct val="115000"/>
              </a:lnSpc>
            </a:pPr>
            <a:r>
              <a:rPr lang="en-US" sz="2200">
                <a:latin typeface="Arial" panose="020B0604020202020204" pitchFamily="34" charset="0"/>
                <a:ea typeface="Oswald"/>
                <a:cs typeface="Arial" panose="020B0604020202020204" pitchFamily="34" charset="0"/>
                <a:sym typeface="Oswald"/>
              </a:rPr>
              <a:t>[3] “Canadian Solar 400W PV Module 144 ½ Cells CS3W-400PB-AG - A1 Solar Store,” A1SolarStore. [Online]. Available: https://a1solarstore.com/canadian-solar-400w-pv-module-144-cells-cs3w-400pb-ag.html?gclid=EAIaIQobChMIzvSd0YeC6wIVycDACh1N5wYSEAQYASABEgIYgPD_BwE. [Accessed: 04-Aug-2020]. </a:t>
            </a:r>
          </a:p>
          <a:p>
            <a:pPr>
              <a:lnSpc>
                <a:spcPct val="115000"/>
              </a:lnSpc>
            </a:pPr>
            <a:r>
              <a:rPr lang="en-US" sz="2200">
                <a:latin typeface="Arial" panose="020B0604020202020204" pitchFamily="34" charset="0"/>
                <a:ea typeface="Oswald"/>
                <a:cs typeface="Arial" panose="020B0604020202020204" pitchFamily="34" charset="0"/>
                <a:sym typeface="Oswald"/>
              </a:rPr>
              <a:t>[4] “10 AWG Solar Photovoltaic Wire 600V UL 4703 (PV Wire),” Wire and Cable Your Way. [Online]. Available: https://www.wireandcableyourway.com/10-awg-solar-pv-photvoltaic-ul4703-wire.html?gclid=EAIaIQobChMImMmlyIuC6wIVS73ACh0mNgZmEAQYASABEgKqbPD_BwE. [Accessed: 04-Aug-2020]. </a:t>
            </a:r>
          </a:p>
          <a:p>
            <a:pPr>
              <a:lnSpc>
                <a:spcPct val="115000"/>
              </a:lnSpc>
            </a:pPr>
            <a:r>
              <a:rPr lang="en-US" sz="2200">
                <a:latin typeface="Arial" panose="020B0604020202020204" pitchFamily="34" charset="0"/>
                <a:ea typeface="Oswald"/>
                <a:cs typeface="Arial" panose="020B0604020202020204" pitchFamily="34" charset="0"/>
                <a:sym typeface="Oswald"/>
              </a:rPr>
              <a:t>[5] “2-2-2-4 Dyke Underground Secondary Distribution Cable,” Wire and Cable Your Way. [Online]. Available: https://www.wireandcableyourway.com/2-2-2-4-dyke-underground-secondary-distribution-cable.html?utm_source=google-shopping&amp;utm_medium=organic&amp;gclid=EAIaIQobChMI9tytqoyC6wIVxcDACh1GiQlDEAQYASABEgIyu_D_BwE. [Accessed: 04-Aug-2020].   </a:t>
            </a:r>
          </a:p>
          <a:p>
            <a:pPr>
              <a:lnSpc>
                <a:spcPct val="115000"/>
              </a:lnSpc>
            </a:pPr>
            <a:r>
              <a:rPr lang="en-US" sz="2200">
                <a:latin typeface="Arial" panose="020B0604020202020204" pitchFamily="34" charset="0"/>
                <a:ea typeface="Oswald"/>
                <a:cs typeface="Arial" panose="020B0604020202020204" pitchFamily="34" charset="0"/>
                <a:sym typeface="Oswald"/>
              </a:rPr>
              <a:t>[9] U.S. Energy Information Administration, eia.gov, 2020 [online]. Available: https://www.eia.gov/outlooks/aeo/assumptions/pdf/table_8.2.pdf [Accessed 04 - Aug - 2020] </a:t>
            </a:r>
          </a:p>
          <a:p>
            <a:pPr>
              <a:lnSpc>
                <a:spcPct val="115000"/>
              </a:lnSpc>
            </a:pPr>
            <a:endParaRPr sz="2200">
              <a:latin typeface="Arial" panose="020B0604020202020204" pitchFamily="34" charset="0"/>
              <a:ea typeface="Oswald"/>
              <a:cs typeface="Arial" panose="020B0604020202020204" pitchFamily="34" charset="0"/>
              <a:sym typeface="Oswald"/>
            </a:endParaRPr>
          </a:p>
        </p:txBody>
      </p:sp>
      <p:sp>
        <p:nvSpPr>
          <p:cNvPr id="55" name="Shape 63">
            <a:extLst>
              <a:ext uri="{FF2B5EF4-FFF2-40B4-BE49-F238E27FC236}">
                <a16:creationId xmlns:a16="http://schemas.microsoft.com/office/drawing/2014/main" id="{DC93CC0C-B97D-634C-B5F8-E39CF748FB0C}"/>
              </a:ext>
            </a:extLst>
          </p:cNvPr>
          <p:cNvSpPr txBox="1"/>
          <p:nvPr/>
        </p:nvSpPr>
        <p:spPr>
          <a:xfrm>
            <a:off x="25127203" y="26723170"/>
            <a:ext cx="9428650" cy="1033678"/>
          </a:xfrm>
          <a:prstGeom prst="rect">
            <a:avLst/>
          </a:prstGeom>
          <a:noFill/>
          <a:ln>
            <a:noFill/>
          </a:ln>
        </p:spPr>
        <p:txBody>
          <a:bodyPr spcFirstLastPara="1" wrap="square" lIns="83806" tIns="83806" rIns="83806" bIns="83806" anchor="t" anchorCtr="0">
            <a:noAutofit/>
          </a:bodyPr>
          <a:lstStyle/>
          <a:p>
            <a:pPr>
              <a:lnSpc>
                <a:spcPct val="115000"/>
              </a:lnSpc>
              <a:buClr>
                <a:schemeClr val="dk1"/>
              </a:buClr>
              <a:buSzPts val="1100"/>
            </a:pPr>
            <a:r>
              <a:rPr lang="en-US" sz="5000" b="1">
                <a:solidFill>
                  <a:srgbClr val="003366"/>
                </a:solidFill>
                <a:latin typeface="Arial" panose="020B0604020202020204" pitchFamily="34" charset="0"/>
                <a:ea typeface="Oswald"/>
                <a:cs typeface="Arial" panose="020B0604020202020204" pitchFamily="34" charset="0"/>
                <a:sym typeface="Oswald"/>
              </a:rPr>
              <a:t>Acknowledgements</a:t>
            </a:r>
            <a:endParaRPr sz="5000" b="1">
              <a:solidFill>
                <a:srgbClr val="003366"/>
              </a:solidFill>
              <a:latin typeface="Arial" panose="020B0604020202020204" pitchFamily="34" charset="0"/>
              <a:ea typeface="Oswald"/>
              <a:cs typeface="Arial" panose="020B0604020202020204" pitchFamily="34" charset="0"/>
              <a:sym typeface="Oswald"/>
            </a:endParaRPr>
          </a:p>
          <a:p>
            <a:endParaRPr sz="1532">
              <a:solidFill>
                <a:srgbClr val="003366"/>
              </a:solidFill>
              <a:latin typeface="Oswald"/>
              <a:ea typeface="Oswald"/>
              <a:cs typeface="Oswald"/>
              <a:sym typeface="Oswald"/>
            </a:endParaRPr>
          </a:p>
        </p:txBody>
      </p:sp>
      <p:sp>
        <p:nvSpPr>
          <p:cNvPr id="56" name="Shape 68">
            <a:extLst>
              <a:ext uri="{FF2B5EF4-FFF2-40B4-BE49-F238E27FC236}">
                <a16:creationId xmlns:a16="http://schemas.microsoft.com/office/drawing/2014/main" id="{EB3CDB43-C2A1-3344-86EF-7546AF36F2D1}"/>
              </a:ext>
            </a:extLst>
          </p:cNvPr>
          <p:cNvSpPr txBox="1"/>
          <p:nvPr/>
        </p:nvSpPr>
        <p:spPr>
          <a:xfrm>
            <a:off x="25127203" y="27864473"/>
            <a:ext cx="14161517" cy="2371685"/>
          </a:xfrm>
          <a:prstGeom prst="rect">
            <a:avLst/>
          </a:prstGeom>
          <a:solidFill>
            <a:schemeClr val="bg1"/>
          </a:solidFill>
          <a:ln>
            <a:noFill/>
          </a:ln>
        </p:spPr>
        <p:txBody>
          <a:bodyPr spcFirstLastPara="1" wrap="square" lIns="83806" tIns="83806" rIns="83806" bIns="83806" anchor="t" anchorCtr="0">
            <a:noAutofit/>
          </a:bodyPr>
          <a:lstStyle/>
          <a:p>
            <a:pPr>
              <a:lnSpc>
                <a:spcPct val="115000"/>
              </a:lnSpc>
            </a:pPr>
            <a:r>
              <a:rPr lang="en-US" sz="2200" dirty="0">
                <a:latin typeface="Arial" panose="020B0604020202020204" pitchFamily="34" charset="0"/>
                <a:ea typeface="Oswald"/>
                <a:cs typeface="Arial" panose="020B0604020202020204" pitchFamily="34" charset="0"/>
                <a:sym typeface="Oswald"/>
              </a:rPr>
              <a:t>The Hopi Solar Capstone Team gives special thanks to:</a:t>
            </a:r>
            <a:br>
              <a:rPr lang="en-US" sz="2200" dirty="0">
                <a:latin typeface="Arial" panose="020B0604020202020204" pitchFamily="34" charset="0"/>
                <a:ea typeface="Oswald"/>
                <a:cs typeface="Arial" panose="020B0604020202020204" pitchFamily="34" charset="0"/>
                <a:sym typeface="Oswald"/>
              </a:rPr>
            </a:br>
            <a:r>
              <a:rPr lang="en-US" sz="2200" dirty="0">
                <a:latin typeface="Arial" panose="020B0604020202020204" pitchFamily="34" charset="0"/>
                <a:ea typeface="Oswald"/>
                <a:cs typeface="Arial" panose="020B0604020202020204" pitchFamily="34" charset="0"/>
                <a:sym typeface="Oswald"/>
              </a:rPr>
              <a:t>Karin </a:t>
            </a:r>
            <a:r>
              <a:rPr lang="en-US" sz="2200" dirty="0" err="1">
                <a:latin typeface="Arial" panose="020B0604020202020204" pitchFamily="34" charset="0"/>
                <a:ea typeface="Oswald"/>
                <a:cs typeface="Arial" panose="020B0604020202020204" pitchFamily="34" charset="0"/>
                <a:sym typeface="Oswald"/>
              </a:rPr>
              <a:t>Wadsack</a:t>
            </a:r>
            <a:r>
              <a:rPr lang="en-US" sz="2200" dirty="0">
                <a:latin typeface="Arial" panose="020B0604020202020204" pitchFamily="34" charset="0"/>
                <a:ea typeface="Oswald"/>
                <a:cs typeface="Arial" panose="020B0604020202020204" pitchFamily="34" charset="0"/>
                <a:sym typeface="Oswald"/>
              </a:rPr>
              <a:t>, Manager, Hopi Renewable Energy Office</a:t>
            </a:r>
          </a:p>
          <a:p>
            <a:pPr>
              <a:lnSpc>
                <a:spcPct val="115000"/>
              </a:lnSpc>
            </a:pPr>
            <a:r>
              <a:rPr lang="en-US" sz="2200" dirty="0">
                <a:latin typeface="Arial" panose="020B0604020202020204" pitchFamily="34" charset="0"/>
                <a:ea typeface="Oswald"/>
                <a:cs typeface="Arial" panose="020B0604020202020204" pitchFamily="34" charset="0"/>
                <a:sym typeface="Oswald"/>
              </a:rPr>
              <a:t>Kendrick </a:t>
            </a:r>
            <a:r>
              <a:rPr lang="en-US" sz="2200" dirty="0" err="1">
                <a:latin typeface="Arial" panose="020B0604020202020204" pitchFamily="34" charset="0"/>
                <a:ea typeface="Oswald"/>
                <a:cs typeface="Arial" panose="020B0604020202020204" pitchFamily="34" charset="0"/>
                <a:sym typeface="Oswald"/>
              </a:rPr>
              <a:t>Lomayestewa</a:t>
            </a:r>
            <a:r>
              <a:rPr lang="en-US" sz="2200" dirty="0">
                <a:latin typeface="Arial" panose="020B0604020202020204" pitchFamily="34" charset="0"/>
                <a:ea typeface="Oswald"/>
                <a:cs typeface="Arial" panose="020B0604020202020204" pitchFamily="34" charset="0"/>
                <a:sym typeface="Oswald"/>
              </a:rPr>
              <a:t>, Manager, Hopi Renewable Energy Office</a:t>
            </a:r>
          </a:p>
          <a:p>
            <a:pPr>
              <a:lnSpc>
                <a:spcPct val="115000"/>
              </a:lnSpc>
            </a:pPr>
            <a:r>
              <a:rPr lang="en-US" sz="2200" dirty="0">
                <a:latin typeface="Arial" panose="020B0604020202020204" pitchFamily="34" charset="0"/>
                <a:ea typeface="Oswald"/>
                <a:cs typeface="Arial" panose="020B0604020202020204" pitchFamily="34" charset="0"/>
                <a:sym typeface="Oswald"/>
              </a:rPr>
              <a:t>Fletcher Wilkinson, Energy Manager, Hopi Utility Corporation and</a:t>
            </a:r>
          </a:p>
          <a:p>
            <a:pPr>
              <a:lnSpc>
                <a:spcPct val="115000"/>
              </a:lnSpc>
            </a:pPr>
            <a:r>
              <a:rPr lang="en-US" sz="2200" dirty="0">
                <a:latin typeface="Arial" panose="020B0604020202020204" pitchFamily="34" charset="0"/>
                <a:ea typeface="Oswald"/>
                <a:cs typeface="Arial" panose="020B0604020202020204" pitchFamily="34" charset="0"/>
                <a:sym typeface="Oswald"/>
              </a:rPr>
              <a:t>Senior Lecturer, David Willy and </a:t>
            </a:r>
            <a:r>
              <a:rPr lang="en-US" sz="2200">
                <a:latin typeface="Arial" panose="020B0604020202020204" pitchFamily="34" charset="0"/>
                <a:ea typeface="Oswald"/>
                <a:cs typeface="Arial" panose="020B0604020202020204" pitchFamily="34" charset="0"/>
                <a:sym typeface="Oswald"/>
              </a:rPr>
              <a:t>Professor David </a:t>
            </a:r>
            <a:r>
              <a:rPr lang="en-US" sz="2200" dirty="0" err="1">
                <a:latin typeface="Arial" panose="020B0604020202020204" pitchFamily="34" charset="0"/>
                <a:ea typeface="Oswald"/>
                <a:cs typeface="Arial" panose="020B0604020202020204" pitchFamily="34" charset="0"/>
                <a:sym typeface="Oswald"/>
              </a:rPr>
              <a:t>Trevas</a:t>
            </a:r>
            <a:endParaRPr sz="2200" dirty="0">
              <a:latin typeface="Arial" panose="020B0604020202020204" pitchFamily="34" charset="0"/>
              <a:ea typeface="Oswald"/>
              <a:cs typeface="Arial" panose="020B0604020202020204" pitchFamily="34" charset="0"/>
              <a:sym typeface="Oswald"/>
            </a:endParaRPr>
          </a:p>
        </p:txBody>
      </p:sp>
      <p:sp>
        <p:nvSpPr>
          <p:cNvPr id="26" name="Shape 68">
            <a:extLst>
              <a:ext uri="{FF2B5EF4-FFF2-40B4-BE49-F238E27FC236}">
                <a16:creationId xmlns:a16="http://schemas.microsoft.com/office/drawing/2014/main" id="{9455778B-2A91-4EFD-A66F-C9F5CB54AA17}"/>
              </a:ext>
            </a:extLst>
          </p:cNvPr>
          <p:cNvSpPr txBox="1"/>
          <p:nvPr/>
        </p:nvSpPr>
        <p:spPr>
          <a:xfrm>
            <a:off x="905988" y="19314087"/>
            <a:ext cx="9157122" cy="9516499"/>
          </a:xfrm>
          <a:prstGeom prst="rect">
            <a:avLst/>
          </a:prstGeom>
          <a:solidFill>
            <a:schemeClr val="bg1"/>
          </a:solidFill>
          <a:ln>
            <a:noFill/>
          </a:ln>
        </p:spPr>
        <p:txBody>
          <a:bodyPr spcFirstLastPara="1" wrap="square" lIns="83806" tIns="83806" rIns="83806" bIns="83806" anchor="t" anchorCtr="0">
            <a:noAutofit/>
          </a:bodyPr>
          <a:lstStyle/>
          <a:p>
            <a:pPr marL="342900" indent="-342900">
              <a:lnSpc>
                <a:spcPct val="115000"/>
              </a:lnSpc>
              <a:buFont typeface="Arial" panose="020B0604020202020204" pitchFamily="34" charset="0"/>
              <a:buChar char="•"/>
            </a:pPr>
            <a:r>
              <a:rPr lang="en-US" sz="2200" u="sng">
                <a:latin typeface="Arial" panose="020B0604020202020204" pitchFamily="34" charset="0"/>
                <a:ea typeface="Oswald"/>
                <a:cs typeface="Arial" panose="020B0604020202020204" pitchFamily="34" charset="0"/>
                <a:sym typeface="Oswald"/>
              </a:rPr>
              <a:t>Solar Powered: </a:t>
            </a:r>
            <a:r>
              <a:rPr lang="en-US" sz="2200">
                <a:latin typeface="Arial" panose="020B0604020202020204" pitchFamily="34" charset="0"/>
                <a:ea typeface="Oswald"/>
                <a:cs typeface="Arial" panose="020B0604020202020204" pitchFamily="34" charset="0"/>
                <a:sym typeface="Oswald"/>
              </a:rPr>
              <a:t>Currently, there are no power plants located on Hopi territory, making the tribe entirely energy dependent. Solar Energy is a clean, reliable step towards energy independence that takes advantage of the plentiful Arizona sunshine. </a:t>
            </a:r>
          </a:p>
          <a:p>
            <a:pPr marL="342900" indent="-342900">
              <a:lnSpc>
                <a:spcPct val="115000"/>
              </a:lnSpc>
              <a:buFont typeface="Arial" panose="020B0604020202020204" pitchFamily="34" charset="0"/>
              <a:buChar char="•"/>
            </a:pPr>
            <a:r>
              <a:rPr lang="en-US" sz="2200" u="sng">
                <a:latin typeface="Arial" panose="020B0604020202020204" pitchFamily="34" charset="0"/>
                <a:ea typeface="Oswald"/>
                <a:cs typeface="Arial" panose="020B0604020202020204" pitchFamily="34" charset="0"/>
                <a:sym typeface="Oswald"/>
              </a:rPr>
              <a:t>Reliable: </a:t>
            </a:r>
            <a:r>
              <a:rPr lang="en-US" sz="2200">
                <a:latin typeface="Arial" panose="020B0604020202020204" pitchFamily="34" charset="0"/>
                <a:ea typeface="Oswald"/>
                <a:cs typeface="Arial" panose="020B0604020202020204" pitchFamily="34" charset="0"/>
                <a:sym typeface="Oswald"/>
              </a:rPr>
              <a:t>The Hopi Tribe should feel confident in their energy, which means including battery storage to provide energy at night and during possible blackouts. This requirement also encompasses the development and sustainability of reliable jobs within the Hopi Tribe.</a:t>
            </a:r>
          </a:p>
          <a:p>
            <a:pPr marL="342900" indent="-342900">
              <a:lnSpc>
                <a:spcPct val="115000"/>
              </a:lnSpc>
              <a:buFont typeface="Arial" panose="020B0604020202020204" pitchFamily="34" charset="0"/>
              <a:buChar char="•"/>
            </a:pPr>
            <a:r>
              <a:rPr lang="en-US" sz="2200" u="sng">
                <a:latin typeface="Arial" panose="020B0604020202020204" pitchFamily="34" charset="0"/>
                <a:ea typeface="Oswald"/>
                <a:cs typeface="Arial" panose="020B0604020202020204" pitchFamily="34" charset="0"/>
                <a:sym typeface="Oswald"/>
              </a:rPr>
              <a:t>Durable: </a:t>
            </a:r>
            <a:r>
              <a:rPr lang="en-US" sz="2200">
                <a:latin typeface="Arial" panose="020B0604020202020204" pitchFamily="34" charset="0"/>
                <a:ea typeface="Oswald"/>
                <a:cs typeface="Arial" panose="020B0604020202020204" pitchFamily="34" charset="0"/>
                <a:sym typeface="Oswald"/>
              </a:rPr>
              <a:t>This power plant, if implemented, would be the only power plant on Hopi territory, so having it live a long and thriving life is important. The workers hired to maintain the equipment are essential towards increasing the power plant’s lifespan.</a:t>
            </a:r>
          </a:p>
          <a:p>
            <a:pPr marL="342900" indent="-342900">
              <a:lnSpc>
                <a:spcPct val="115000"/>
              </a:lnSpc>
              <a:buFont typeface="Arial" panose="020B0604020202020204" pitchFamily="34" charset="0"/>
              <a:buChar char="•"/>
            </a:pPr>
            <a:r>
              <a:rPr lang="en-US" sz="2200" u="sng">
                <a:latin typeface="Arial" panose="020B0604020202020204" pitchFamily="34" charset="0"/>
                <a:ea typeface="Oswald"/>
                <a:cs typeface="Arial" panose="020B0604020202020204" pitchFamily="34" charset="0"/>
                <a:sym typeface="Oswald"/>
              </a:rPr>
              <a:t>Safe:</a:t>
            </a:r>
            <a:r>
              <a:rPr lang="en-US" sz="2200">
                <a:latin typeface="Arial" panose="020B0604020202020204" pitchFamily="34" charset="0"/>
                <a:ea typeface="Oswald"/>
                <a:cs typeface="Arial" panose="020B0604020202020204" pitchFamily="34" charset="0"/>
                <a:sym typeface="Oswald"/>
              </a:rPr>
              <a:t> Job security includes physical safety on site. By reducing moving parts, the threat of employee injury reduces.</a:t>
            </a:r>
          </a:p>
          <a:p>
            <a:pPr marL="342900" indent="-342900">
              <a:lnSpc>
                <a:spcPct val="115000"/>
              </a:lnSpc>
              <a:buFont typeface="Arial" panose="020B0604020202020204" pitchFamily="34" charset="0"/>
              <a:buChar char="•"/>
            </a:pPr>
            <a:r>
              <a:rPr lang="en-US" sz="2200" u="sng">
                <a:latin typeface="Arial" panose="020B0604020202020204" pitchFamily="34" charset="0"/>
                <a:ea typeface="Oswald"/>
                <a:cs typeface="Arial" panose="020B0604020202020204" pitchFamily="34" charset="0"/>
                <a:sym typeface="Oswald"/>
              </a:rPr>
              <a:t>Cost Effective: </a:t>
            </a:r>
            <a:r>
              <a:rPr lang="en-US" sz="2200">
                <a:latin typeface="Arial" panose="020B0604020202020204" pitchFamily="34" charset="0"/>
                <a:ea typeface="Oswald"/>
                <a:cs typeface="Arial" panose="020B0604020202020204" pitchFamily="34" charset="0"/>
                <a:sym typeface="Oswald"/>
              </a:rPr>
              <a:t>The power plant needs to have low part expenses and have a quick turn-around on energy production to offset the costs of implementation and construction.</a:t>
            </a:r>
          </a:p>
        </p:txBody>
      </p:sp>
      <p:sp>
        <p:nvSpPr>
          <p:cNvPr id="27" name="Shape 63">
            <a:extLst>
              <a:ext uri="{FF2B5EF4-FFF2-40B4-BE49-F238E27FC236}">
                <a16:creationId xmlns:a16="http://schemas.microsoft.com/office/drawing/2014/main" id="{DDD75E56-4932-49EE-9FB9-166E28AC6FFF}"/>
              </a:ext>
            </a:extLst>
          </p:cNvPr>
          <p:cNvSpPr txBox="1"/>
          <p:nvPr/>
        </p:nvSpPr>
        <p:spPr>
          <a:xfrm>
            <a:off x="944880" y="18280410"/>
            <a:ext cx="9033152" cy="928290"/>
          </a:xfrm>
          <a:prstGeom prst="rect">
            <a:avLst/>
          </a:prstGeom>
          <a:noFill/>
          <a:ln>
            <a:noFill/>
          </a:ln>
        </p:spPr>
        <p:txBody>
          <a:bodyPr spcFirstLastPara="1" wrap="square" lIns="83806" tIns="83806" rIns="83806" bIns="83806" anchor="t" anchorCtr="0">
            <a:noAutofit/>
          </a:bodyPr>
          <a:lstStyle/>
          <a:p>
            <a:pPr>
              <a:lnSpc>
                <a:spcPct val="115000"/>
              </a:lnSpc>
              <a:buClr>
                <a:schemeClr val="dk1"/>
              </a:buClr>
              <a:buSzPts val="1100"/>
            </a:pPr>
            <a:r>
              <a:rPr lang="en-US" sz="5000" b="1">
                <a:solidFill>
                  <a:srgbClr val="003366"/>
                </a:solidFill>
                <a:latin typeface="Arial" panose="020B0604020202020204" pitchFamily="34" charset="0"/>
                <a:ea typeface="Oswald"/>
                <a:cs typeface="Arial" panose="020B0604020202020204" pitchFamily="34" charset="0"/>
                <a:sym typeface="Oswald"/>
              </a:rPr>
              <a:t>Requirements</a:t>
            </a:r>
            <a:endParaRPr sz="5000" b="1">
              <a:solidFill>
                <a:srgbClr val="003366"/>
              </a:solidFill>
              <a:latin typeface="Arial" panose="020B0604020202020204" pitchFamily="34" charset="0"/>
              <a:ea typeface="Oswald"/>
              <a:cs typeface="Arial" panose="020B0604020202020204" pitchFamily="34" charset="0"/>
              <a:sym typeface="Oswald"/>
            </a:endParaRPr>
          </a:p>
          <a:p>
            <a:endParaRPr sz="1532">
              <a:solidFill>
                <a:srgbClr val="003366"/>
              </a:solidFill>
              <a:latin typeface="Oswald"/>
              <a:ea typeface="Oswald"/>
              <a:cs typeface="Oswald"/>
              <a:sym typeface="Oswald"/>
            </a:endParaRPr>
          </a:p>
        </p:txBody>
      </p:sp>
      <p:pic>
        <p:nvPicPr>
          <p:cNvPr id="1030" name="Picture 6" descr="500kWp Solar PV Array Simulation Using PVSYST - YouTube">
            <a:extLst>
              <a:ext uri="{FF2B5EF4-FFF2-40B4-BE49-F238E27FC236}">
                <a16:creationId xmlns:a16="http://schemas.microsoft.com/office/drawing/2014/main" id="{CA097BAC-C0A3-4286-A02C-CC2B8782BBA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707" t="10269" r="4722"/>
          <a:stretch/>
        </p:blipFill>
        <p:spPr bwMode="auto">
          <a:xfrm>
            <a:off x="25393955" y="10618562"/>
            <a:ext cx="7234424" cy="41261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3F473619-0048-4B44-BC3E-538586F2A3AC}"/>
              </a:ext>
            </a:extLst>
          </p:cNvPr>
          <p:cNvPicPr>
            <a:picLocks noChangeAspect="1"/>
          </p:cNvPicPr>
          <p:nvPr/>
        </p:nvPicPr>
        <p:blipFill>
          <a:blip r:embed="rId5"/>
          <a:stretch>
            <a:fillRect/>
          </a:stretch>
        </p:blipFill>
        <p:spPr>
          <a:xfrm>
            <a:off x="983772" y="26061575"/>
            <a:ext cx="8994260" cy="2539702"/>
          </a:xfrm>
          <a:prstGeom prst="rect">
            <a:avLst/>
          </a:prstGeom>
        </p:spPr>
      </p:pic>
      <p:sp>
        <p:nvSpPr>
          <p:cNvPr id="36" name="TextBox 35">
            <a:extLst>
              <a:ext uri="{FF2B5EF4-FFF2-40B4-BE49-F238E27FC236}">
                <a16:creationId xmlns:a16="http://schemas.microsoft.com/office/drawing/2014/main" id="{BFE65BB0-78DE-4CAF-B370-4203F71AFD1E}"/>
              </a:ext>
            </a:extLst>
          </p:cNvPr>
          <p:cNvSpPr txBox="1"/>
          <p:nvPr/>
        </p:nvSpPr>
        <p:spPr>
          <a:xfrm>
            <a:off x="16014108" y="29534930"/>
            <a:ext cx="4786784" cy="430887"/>
          </a:xfrm>
          <a:prstGeom prst="rect">
            <a:avLst/>
          </a:prstGeom>
          <a:noFill/>
        </p:spPr>
        <p:txBody>
          <a:bodyPr wrap="square" rtlCol="0">
            <a:spAutoFit/>
          </a:bodyPr>
          <a:lstStyle/>
          <a:p>
            <a:r>
              <a:rPr lang="en-US" sz="2200" b="1"/>
              <a:t>Grid Design Layout</a:t>
            </a:r>
          </a:p>
        </p:txBody>
      </p:sp>
      <p:pic>
        <p:nvPicPr>
          <p:cNvPr id="11" name="Picture 10">
            <a:extLst>
              <a:ext uri="{FF2B5EF4-FFF2-40B4-BE49-F238E27FC236}">
                <a16:creationId xmlns:a16="http://schemas.microsoft.com/office/drawing/2014/main" id="{A9277267-6EF4-4E69-80AB-61AC668C4C9F}"/>
              </a:ext>
            </a:extLst>
          </p:cNvPr>
          <p:cNvPicPr>
            <a:picLocks noChangeAspect="1"/>
          </p:cNvPicPr>
          <p:nvPr/>
        </p:nvPicPr>
        <p:blipFill>
          <a:blip r:embed="rId6"/>
          <a:stretch>
            <a:fillRect/>
          </a:stretch>
        </p:blipFill>
        <p:spPr>
          <a:xfrm>
            <a:off x="13026225" y="22261288"/>
            <a:ext cx="9156232" cy="7283110"/>
          </a:xfrm>
          <a:prstGeom prst="rect">
            <a:avLst/>
          </a:prstGeom>
        </p:spPr>
      </p:pic>
      <p:pic>
        <p:nvPicPr>
          <p:cNvPr id="2" name="Picture 2">
            <a:extLst>
              <a:ext uri="{FF2B5EF4-FFF2-40B4-BE49-F238E27FC236}">
                <a16:creationId xmlns:a16="http://schemas.microsoft.com/office/drawing/2014/main" id="{1B9D1F94-F342-4409-8ED3-7BA88B8B80A5}"/>
              </a:ext>
            </a:extLst>
          </p:cNvPr>
          <p:cNvPicPr>
            <a:picLocks noChangeAspect="1"/>
          </p:cNvPicPr>
          <p:nvPr/>
        </p:nvPicPr>
        <p:blipFill>
          <a:blip r:embed="rId7"/>
          <a:stretch>
            <a:fillRect/>
          </a:stretch>
        </p:blipFill>
        <p:spPr>
          <a:xfrm>
            <a:off x="10831589" y="18550012"/>
            <a:ext cx="5762879" cy="3198674"/>
          </a:xfrm>
          <a:prstGeom prst="rect">
            <a:avLst/>
          </a:prstGeom>
        </p:spPr>
      </p:pic>
      <p:sp>
        <p:nvSpPr>
          <p:cNvPr id="3" name="TextBox 2">
            <a:extLst>
              <a:ext uri="{FF2B5EF4-FFF2-40B4-BE49-F238E27FC236}">
                <a16:creationId xmlns:a16="http://schemas.microsoft.com/office/drawing/2014/main" id="{A6D6F4F7-BD93-4013-9A87-34EB9584982E}"/>
              </a:ext>
            </a:extLst>
          </p:cNvPr>
          <p:cNvSpPr txBox="1"/>
          <p:nvPr/>
        </p:nvSpPr>
        <p:spPr>
          <a:xfrm>
            <a:off x="11340083" y="21789543"/>
            <a:ext cx="4605996" cy="430887"/>
          </a:xfrm>
          <a:prstGeom prst="rect">
            <a:avLst/>
          </a:prstGeom>
          <a:noFill/>
        </p:spPr>
        <p:txBody>
          <a:bodyPr wrap="square" rtlCol="0">
            <a:spAutoFit/>
          </a:bodyPr>
          <a:lstStyle/>
          <a:p>
            <a:r>
              <a:rPr lang="en-US" sz="2200" b="1"/>
              <a:t>ABB Inverter Station: PVS800-IS-2MW</a:t>
            </a:r>
          </a:p>
        </p:txBody>
      </p:sp>
      <p:pic>
        <p:nvPicPr>
          <p:cNvPr id="4" name="Picture 4">
            <a:extLst>
              <a:ext uri="{FF2B5EF4-FFF2-40B4-BE49-F238E27FC236}">
                <a16:creationId xmlns:a16="http://schemas.microsoft.com/office/drawing/2014/main" id="{55BBD1BF-22AD-44FB-BD0B-E408EC917B29}"/>
              </a:ext>
            </a:extLst>
          </p:cNvPr>
          <p:cNvPicPr>
            <a:picLocks noChangeAspect="1"/>
          </p:cNvPicPr>
          <p:nvPr/>
        </p:nvPicPr>
        <p:blipFill>
          <a:blip r:embed="rId8"/>
          <a:stretch>
            <a:fillRect/>
          </a:stretch>
        </p:blipFill>
        <p:spPr>
          <a:xfrm>
            <a:off x="32891155" y="10100005"/>
            <a:ext cx="5106127" cy="6357401"/>
          </a:xfrm>
          <a:prstGeom prst="rect">
            <a:avLst/>
          </a:prstGeom>
        </p:spPr>
      </p:pic>
      <p:sp>
        <p:nvSpPr>
          <p:cNvPr id="5" name="TextBox 4">
            <a:extLst>
              <a:ext uri="{FF2B5EF4-FFF2-40B4-BE49-F238E27FC236}">
                <a16:creationId xmlns:a16="http://schemas.microsoft.com/office/drawing/2014/main" id="{CC845324-B862-D64F-BD50-0F87F86C6D28}"/>
              </a:ext>
            </a:extLst>
          </p:cNvPr>
          <p:cNvSpPr txBox="1"/>
          <p:nvPr/>
        </p:nvSpPr>
        <p:spPr>
          <a:xfrm>
            <a:off x="26378411" y="14927089"/>
            <a:ext cx="5636947" cy="430887"/>
          </a:xfrm>
          <a:prstGeom prst="rect">
            <a:avLst/>
          </a:prstGeom>
          <a:noFill/>
        </p:spPr>
        <p:txBody>
          <a:bodyPr wrap="square" rtlCol="0">
            <a:spAutoFit/>
          </a:bodyPr>
          <a:lstStyle/>
          <a:p>
            <a:r>
              <a:rPr lang="en-US" sz="2200" b="1">
                <a:cs typeface="Arial" panose="020B0604020202020204" pitchFamily="34" charset="0"/>
              </a:rPr>
              <a:t>Solar Power Plant PV Module Layout</a:t>
            </a:r>
          </a:p>
        </p:txBody>
      </p:sp>
      <p:sp>
        <p:nvSpPr>
          <p:cNvPr id="8" name="TextBox 7">
            <a:extLst>
              <a:ext uri="{FF2B5EF4-FFF2-40B4-BE49-F238E27FC236}">
                <a16:creationId xmlns:a16="http://schemas.microsoft.com/office/drawing/2014/main" id="{7738C246-D4E2-494C-945A-AD57CE72EE09}"/>
              </a:ext>
            </a:extLst>
          </p:cNvPr>
          <p:cNvSpPr txBox="1"/>
          <p:nvPr/>
        </p:nvSpPr>
        <p:spPr>
          <a:xfrm>
            <a:off x="32791223" y="16509780"/>
            <a:ext cx="6984403" cy="430887"/>
          </a:xfrm>
          <a:prstGeom prst="rect">
            <a:avLst/>
          </a:prstGeom>
          <a:noFill/>
        </p:spPr>
        <p:txBody>
          <a:bodyPr wrap="square" rtlCol="0">
            <a:spAutoFit/>
          </a:bodyPr>
          <a:lstStyle/>
          <a:p>
            <a:r>
              <a:rPr lang="en-US" sz="2200" b="1"/>
              <a:t>AEP and LCOE Results for Solar Plant Design</a:t>
            </a:r>
          </a:p>
        </p:txBody>
      </p:sp>
      <p:sp>
        <p:nvSpPr>
          <p:cNvPr id="12" name="Rectangle 2">
            <a:extLst>
              <a:ext uri="{FF2B5EF4-FFF2-40B4-BE49-F238E27FC236}">
                <a16:creationId xmlns:a16="http://schemas.microsoft.com/office/drawing/2014/main" id="{2C91BC8B-8DBC-894D-8E3D-2E9BE03C4B5E}"/>
              </a:ext>
            </a:extLst>
          </p:cNvPr>
          <p:cNvSpPr>
            <a:spLocks noChangeArrowheads="1"/>
          </p:cNvSpPr>
          <p:nvPr/>
        </p:nvSpPr>
        <p:spPr bwMode="auto">
          <a:xfrm>
            <a:off x="0" y="0"/>
            <a:ext cx="40233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1" descr="NEXTracker's 'NX Gemini' tracker supports up to 120 modules on four  1500-volt strings | PV Tech">
            <a:extLst>
              <a:ext uri="{FF2B5EF4-FFF2-40B4-BE49-F238E27FC236}">
                <a16:creationId xmlns:a16="http://schemas.microsoft.com/office/drawing/2014/main" id="{CC29CAC3-CE6B-4E46-A547-7A31AB922803}"/>
              </a:ext>
            </a:extLst>
          </p:cNvPr>
          <p:cNvPicPr>
            <a:picLocks noChangeAspect="1" noChangeArrowheads="1"/>
          </p:cNvPicPr>
          <p:nvPr/>
        </p:nvPicPr>
        <p:blipFill>
          <a:blip r:embed="rId9" r:link="rId10">
            <a:extLst>
              <a:ext uri="{28A0092B-C50C-407E-A947-70E740481C1C}">
                <a14:useLocalDpi xmlns:a14="http://schemas.microsoft.com/office/drawing/2010/main" val="0"/>
              </a:ext>
            </a:extLst>
          </a:blip>
          <a:srcRect/>
          <a:stretch>
            <a:fillRect/>
          </a:stretch>
        </p:blipFill>
        <p:spPr bwMode="auto">
          <a:xfrm>
            <a:off x="18506708" y="18390706"/>
            <a:ext cx="4889305" cy="332222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7DEC948B-49A0-F64F-B2CB-A7727E354658}"/>
              </a:ext>
            </a:extLst>
          </p:cNvPr>
          <p:cNvSpPr txBox="1"/>
          <p:nvPr/>
        </p:nvSpPr>
        <p:spPr>
          <a:xfrm>
            <a:off x="18610642" y="21774407"/>
            <a:ext cx="5680807" cy="430887"/>
          </a:xfrm>
          <a:prstGeom prst="rect">
            <a:avLst/>
          </a:prstGeom>
          <a:noFill/>
        </p:spPr>
        <p:txBody>
          <a:bodyPr wrap="square" rtlCol="0">
            <a:spAutoFit/>
          </a:bodyPr>
          <a:lstStyle/>
          <a:p>
            <a:r>
              <a:rPr lang="en-US" sz="2200" b="1"/>
              <a:t>NX Gemini Racking and Tracking System</a:t>
            </a:r>
          </a:p>
        </p:txBody>
      </p:sp>
      <p:pic>
        <p:nvPicPr>
          <p:cNvPr id="1026" name="Picture 2">
            <a:extLst>
              <a:ext uri="{FF2B5EF4-FFF2-40B4-BE49-F238E27FC236}">
                <a16:creationId xmlns:a16="http://schemas.microsoft.com/office/drawing/2014/main" id="{64B8DDB7-FCCD-4646-96EF-ABD271AC21A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720115" y="14706171"/>
            <a:ext cx="5985828" cy="2838224"/>
          </a:xfrm>
          <a:prstGeom prst="rect">
            <a:avLst/>
          </a:prstGeom>
          <a:noFill/>
          <a:extLst>
            <a:ext uri="{909E8E84-426E-40DD-AFC4-6F175D3DCCD1}">
              <a14:hiddenFill xmlns:a14="http://schemas.microsoft.com/office/drawing/2010/main">
                <a:solidFill>
                  <a:srgbClr val="FFFFFF"/>
                </a:solidFill>
              </a14:hiddenFill>
            </a:ext>
          </a:extLst>
        </p:spPr>
      </p:pic>
      <p:sp>
        <p:nvSpPr>
          <p:cNvPr id="39" name="TextBox 38">
            <a:extLst>
              <a:ext uri="{FF2B5EF4-FFF2-40B4-BE49-F238E27FC236}">
                <a16:creationId xmlns:a16="http://schemas.microsoft.com/office/drawing/2014/main" id="{72AABAD3-737B-4E81-8152-9C9C8E80E7FF}"/>
              </a:ext>
            </a:extLst>
          </p:cNvPr>
          <p:cNvSpPr txBox="1"/>
          <p:nvPr/>
        </p:nvSpPr>
        <p:spPr>
          <a:xfrm>
            <a:off x="10831589" y="17662483"/>
            <a:ext cx="6093985" cy="769441"/>
          </a:xfrm>
          <a:prstGeom prst="rect">
            <a:avLst/>
          </a:prstGeom>
          <a:noFill/>
        </p:spPr>
        <p:txBody>
          <a:bodyPr wrap="square" rtlCol="0">
            <a:spAutoFit/>
          </a:bodyPr>
          <a:lstStyle/>
          <a:p>
            <a:pPr algn="ctr"/>
            <a:r>
              <a:rPr lang="en-US" sz="2200" b="1"/>
              <a:t>NX Gemini Bearing and Drive System Gaps for Bifacial Modules</a:t>
            </a:r>
          </a:p>
        </p:txBody>
      </p:sp>
      <p:pic>
        <p:nvPicPr>
          <p:cNvPr id="14" name="Picture 14" descr="A picture containing sitting&#10;&#10;Description automatically generated">
            <a:extLst>
              <a:ext uri="{FF2B5EF4-FFF2-40B4-BE49-F238E27FC236}">
                <a16:creationId xmlns:a16="http://schemas.microsoft.com/office/drawing/2014/main" id="{E79A5CBE-5FBE-40FA-A89E-E0606B224FB4}"/>
              </a:ext>
            </a:extLst>
          </p:cNvPr>
          <p:cNvPicPr>
            <a:picLocks noChangeAspect="1"/>
          </p:cNvPicPr>
          <p:nvPr/>
        </p:nvPicPr>
        <p:blipFill>
          <a:blip r:embed="rId12"/>
          <a:stretch>
            <a:fillRect/>
          </a:stretch>
        </p:blipFill>
        <p:spPr>
          <a:xfrm>
            <a:off x="18339152" y="14497096"/>
            <a:ext cx="5204017" cy="3301189"/>
          </a:xfrm>
          <a:prstGeom prst="rect">
            <a:avLst/>
          </a:prstGeom>
        </p:spPr>
      </p:pic>
      <p:sp>
        <p:nvSpPr>
          <p:cNvPr id="15" name="TextBox 14">
            <a:extLst>
              <a:ext uri="{FF2B5EF4-FFF2-40B4-BE49-F238E27FC236}">
                <a16:creationId xmlns:a16="http://schemas.microsoft.com/office/drawing/2014/main" id="{30B69E7F-64F7-804A-B42E-C73D8F5C6CA1}"/>
              </a:ext>
            </a:extLst>
          </p:cNvPr>
          <p:cNvSpPr txBox="1"/>
          <p:nvPr/>
        </p:nvSpPr>
        <p:spPr>
          <a:xfrm>
            <a:off x="18407500" y="17661872"/>
            <a:ext cx="5260413" cy="430887"/>
          </a:xfrm>
          <a:prstGeom prst="rect">
            <a:avLst/>
          </a:prstGeom>
          <a:noFill/>
        </p:spPr>
        <p:txBody>
          <a:bodyPr wrap="square" rtlCol="0">
            <a:spAutoFit/>
          </a:bodyPr>
          <a:lstStyle/>
          <a:p>
            <a:r>
              <a:rPr lang="en-US" sz="2200" b="1" dirty="0"/>
              <a:t>Jinko Solar 445W Mono Bifacial PV Module</a:t>
            </a:r>
          </a:p>
        </p:txBody>
      </p:sp>
      <p:pic>
        <p:nvPicPr>
          <p:cNvPr id="20" name="Picture 19" descr="Chart, bar chart&#10;&#10;Description automatically generated">
            <a:extLst>
              <a:ext uri="{FF2B5EF4-FFF2-40B4-BE49-F238E27FC236}">
                <a16:creationId xmlns:a16="http://schemas.microsoft.com/office/drawing/2014/main" id="{07D967FE-132C-E640-897C-206EA1D2D1B3}"/>
              </a:ext>
            </a:extLst>
          </p:cNvPr>
          <p:cNvPicPr>
            <a:picLocks noChangeAspect="1"/>
          </p:cNvPicPr>
          <p:nvPr/>
        </p:nvPicPr>
        <p:blipFill>
          <a:blip r:embed="rId13"/>
          <a:stretch>
            <a:fillRect/>
          </a:stretch>
        </p:blipFill>
        <p:spPr>
          <a:xfrm>
            <a:off x="10839513" y="7743407"/>
            <a:ext cx="6205459" cy="4743941"/>
          </a:xfrm>
          <a:prstGeom prst="rect">
            <a:avLst/>
          </a:prstGeom>
        </p:spPr>
      </p:pic>
      <p:pic>
        <p:nvPicPr>
          <p:cNvPr id="28" name="Picture 27" descr="Chart&#10;&#10;Description automatically generated">
            <a:extLst>
              <a:ext uri="{FF2B5EF4-FFF2-40B4-BE49-F238E27FC236}">
                <a16:creationId xmlns:a16="http://schemas.microsoft.com/office/drawing/2014/main" id="{BFA8402A-260A-5C47-BD00-CEC23A8B2A45}"/>
              </a:ext>
            </a:extLst>
          </p:cNvPr>
          <p:cNvPicPr>
            <a:picLocks noChangeAspect="1"/>
          </p:cNvPicPr>
          <p:nvPr/>
        </p:nvPicPr>
        <p:blipFill>
          <a:blip r:embed="rId14"/>
          <a:stretch>
            <a:fillRect/>
          </a:stretch>
        </p:blipFill>
        <p:spPr>
          <a:xfrm>
            <a:off x="17669307" y="7758930"/>
            <a:ext cx="6062711" cy="4864406"/>
          </a:xfrm>
          <a:prstGeom prst="rect">
            <a:avLst/>
          </a:prstGeom>
        </p:spPr>
      </p:pic>
      <p:sp>
        <p:nvSpPr>
          <p:cNvPr id="31" name="TextBox 30">
            <a:extLst>
              <a:ext uri="{FF2B5EF4-FFF2-40B4-BE49-F238E27FC236}">
                <a16:creationId xmlns:a16="http://schemas.microsoft.com/office/drawing/2014/main" id="{BA5E573B-68FA-7649-A548-45176A9C7C80}"/>
              </a:ext>
            </a:extLst>
          </p:cNvPr>
          <p:cNvSpPr txBox="1"/>
          <p:nvPr/>
        </p:nvSpPr>
        <p:spPr>
          <a:xfrm>
            <a:off x="11951178" y="12450409"/>
            <a:ext cx="5425725" cy="430887"/>
          </a:xfrm>
          <a:prstGeom prst="rect">
            <a:avLst/>
          </a:prstGeom>
          <a:noFill/>
        </p:spPr>
        <p:txBody>
          <a:bodyPr wrap="square" rtlCol="0">
            <a:spAutoFit/>
          </a:bodyPr>
          <a:lstStyle/>
          <a:p>
            <a:r>
              <a:rPr lang="en-US" sz="2200" b="1" dirty="0"/>
              <a:t>System Lifetime Energy Production</a:t>
            </a:r>
          </a:p>
        </p:txBody>
      </p:sp>
      <p:sp>
        <p:nvSpPr>
          <p:cNvPr id="37" name="TextBox 36">
            <a:extLst>
              <a:ext uri="{FF2B5EF4-FFF2-40B4-BE49-F238E27FC236}">
                <a16:creationId xmlns:a16="http://schemas.microsoft.com/office/drawing/2014/main" id="{F0D3280B-BB05-8C4C-A29E-7D14BE7281A5}"/>
              </a:ext>
            </a:extLst>
          </p:cNvPr>
          <p:cNvSpPr txBox="1"/>
          <p:nvPr/>
        </p:nvSpPr>
        <p:spPr>
          <a:xfrm>
            <a:off x="17863809" y="12494387"/>
            <a:ext cx="6063572" cy="430887"/>
          </a:xfrm>
          <a:prstGeom prst="rect">
            <a:avLst/>
          </a:prstGeom>
          <a:noFill/>
        </p:spPr>
        <p:txBody>
          <a:bodyPr wrap="square" rtlCol="0">
            <a:spAutoFit/>
          </a:bodyPr>
          <a:lstStyle/>
          <a:p>
            <a:r>
              <a:rPr lang="en-US" sz="2200" b="1" dirty="0"/>
              <a:t>System Energy Loss Factors</a:t>
            </a:r>
          </a:p>
        </p:txBody>
      </p:sp>
    </p:spTree>
    <p:extLst>
      <p:ext uri="{BB962C8B-B14F-4D97-AF65-F5344CB8AC3E}">
        <p14:creationId xmlns:p14="http://schemas.microsoft.com/office/powerpoint/2010/main" val="276588825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 Capstone Poster+" id="{A9B27E5A-D428-8E47-805E-F6D47B89EB71}" vid="{F7F234F1-7832-574F-92B2-B2B65A8DC7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41B599BAA51B4EA181D510D6204D49" ma:contentTypeVersion="8" ma:contentTypeDescription="Create a new document." ma:contentTypeScope="" ma:versionID="0c338440abd7ce09adafb77c01a8f017">
  <xsd:schema xmlns:xsd="http://www.w3.org/2001/XMLSchema" xmlns:xs="http://www.w3.org/2001/XMLSchema" xmlns:p="http://schemas.microsoft.com/office/2006/metadata/properties" xmlns:ns2="77cc094d-3f5e-486c-9e5c-8422d922a9d5" targetNamespace="http://schemas.microsoft.com/office/2006/metadata/properties" ma:root="true" ma:fieldsID="fe9e6a931d2d2e30295fdf7bf8529e21" ns2:_="">
    <xsd:import namespace="77cc094d-3f5e-486c-9e5c-8422d922a9d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7cc094d-3f5e-486c-9e5c-8422d922a9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CCAB94-E4D6-4992-9129-F8C1BD6F35DF}">
  <ds:schemaRefs>
    <ds:schemaRef ds:uri="77cc094d-3f5e-486c-9e5c-8422d922a9d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EA1349-F8BA-4326-B4FB-7AD89581390E}">
  <ds:schemaRefs>
    <ds:schemaRef ds:uri="77cc094d-3f5e-486c-9e5c-8422d922a9d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A5334945-9593-4672-991B-4DDBA800284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TotalTime>
  <Words>1119</Words>
  <Application>Microsoft Macintosh PowerPoint</Application>
  <PresentationFormat>Custom</PresentationFormat>
  <Paragraphs>51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Droid Serif</vt:lpstr>
      <vt:lpstr>Oswald</vt:lpstr>
      <vt:lpstr>Office Theme</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Mohammed S Alajmy</cp:lastModifiedBy>
  <cp:revision>1</cp:revision>
  <dcterms:created xsi:type="dcterms:W3CDTF">2018-10-09T15:34:40Z</dcterms:created>
  <dcterms:modified xsi:type="dcterms:W3CDTF">2020-10-22T20:42:44Z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0x010100CE41B599BAA51B4EA181D510D6204D49</vt:lpwstr>
  </property>
</Properties>
</file>